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14" r:id="rId2"/>
    <p:sldId id="528" r:id="rId3"/>
    <p:sldId id="532" r:id="rId4"/>
    <p:sldId id="533" r:id="rId5"/>
    <p:sldId id="566" r:id="rId6"/>
    <p:sldId id="569" r:id="rId7"/>
    <p:sldId id="534" r:id="rId8"/>
    <p:sldId id="562" r:id="rId9"/>
    <p:sldId id="545" r:id="rId10"/>
    <p:sldId id="568" r:id="rId11"/>
    <p:sldId id="546" r:id="rId12"/>
    <p:sldId id="567" r:id="rId13"/>
    <p:sldId id="563" r:id="rId14"/>
    <p:sldId id="564" r:id="rId15"/>
    <p:sldId id="565" r:id="rId16"/>
    <p:sldId id="570" r:id="rId17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FC8"/>
    <a:srgbClr val="495E78"/>
    <a:srgbClr val="96A7AE"/>
    <a:srgbClr val="8EB4E3"/>
    <a:srgbClr val="C6D9F1"/>
    <a:srgbClr val="B9CDE5"/>
    <a:srgbClr val="558ED5"/>
    <a:srgbClr val="96B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84120" autoAdjust="0"/>
  </p:normalViewPr>
  <p:slideViewPr>
    <p:cSldViewPr>
      <p:cViewPr varScale="1">
        <p:scale>
          <a:sx n="96" d="100"/>
          <a:sy n="96" d="100"/>
        </p:scale>
        <p:origin x="18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B0552-A81B-4593-9AC6-FEF2A258A11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9B82D0-09CD-4A4B-917F-B0CFDADD2CDE}">
      <dgm:prSet phldrT="[Текст]"/>
      <dgm:spPr/>
      <dgm:t>
        <a:bodyPr/>
        <a:lstStyle/>
        <a:p>
          <a:r>
            <a:rPr lang="ru-RU" dirty="0"/>
            <a:t>Штатный ППС, совместители</a:t>
          </a:r>
        </a:p>
      </dgm:t>
    </dgm:pt>
    <dgm:pt modelId="{20F1FAEB-F79D-4371-9CC1-52CBAB688E0F}" type="parTrans" cxnId="{C7C98E26-F5A0-4B63-BE7E-42E7720349EF}">
      <dgm:prSet/>
      <dgm:spPr/>
      <dgm:t>
        <a:bodyPr/>
        <a:lstStyle/>
        <a:p>
          <a:endParaRPr lang="ru-RU"/>
        </a:p>
      </dgm:t>
    </dgm:pt>
    <dgm:pt modelId="{57CBEB45-B2F0-4666-8F96-9F11F04FB66B}" type="sibTrans" cxnId="{C7C98E26-F5A0-4B63-BE7E-42E7720349EF}">
      <dgm:prSet/>
      <dgm:spPr/>
      <dgm:t>
        <a:bodyPr/>
        <a:lstStyle/>
        <a:p>
          <a:endParaRPr lang="ru-RU"/>
        </a:p>
      </dgm:t>
    </dgm:pt>
    <dgm:pt modelId="{D99C5868-5C06-4D2E-9D46-5C4C22D4A0F0}">
      <dgm:prSet phldrT="[Текст]"/>
      <dgm:spPr/>
      <dgm:t>
        <a:bodyPr/>
        <a:lstStyle/>
        <a:p>
          <a:r>
            <a:rPr lang="ru-RU" b="1" i="1" dirty="0"/>
            <a:t>Бакалавры, специалисты</a:t>
          </a:r>
        </a:p>
        <a:p>
          <a:r>
            <a:rPr lang="ru-RU" dirty="0"/>
            <a:t>Начертательная геометрия, инженерная и компьютерная графика, жизненный цикл изделия</a:t>
          </a:r>
        </a:p>
      </dgm:t>
    </dgm:pt>
    <dgm:pt modelId="{0725EEC9-9D1C-468E-8391-80CC349443CA}" type="parTrans" cxnId="{8E8257EA-6AA5-4C1B-8086-3F953CE00345}">
      <dgm:prSet/>
      <dgm:spPr/>
      <dgm:t>
        <a:bodyPr/>
        <a:lstStyle/>
        <a:p>
          <a:endParaRPr lang="ru-RU"/>
        </a:p>
      </dgm:t>
    </dgm:pt>
    <dgm:pt modelId="{19F1B1B0-1A9C-4AFF-90CD-DD56EE21018A}" type="sibTrans" cxnId="{8E8257EA-6AA5-4C1B-8086-3F953CE00345}">
      <dgm:prSet/>
      <dgm:spPr/>
      <dgm:t>
        <a:bodyPr/>
        <a:lstStyle/>
        <a:p>
          <a:endParaRPr lang="ru-RU"/>
        </a:p>
      </dgm:t>
    </dgm:pt>
    <dgm:pt modelId="{088D4B66-A02D-4A21-807C-26C8B467F51D}">
      <dgm:prSet phldrT="[Текст]"/>
      <dgm:spPr/>
      <dgm:t>
        <a:bodyPr/>
        <a:lstStyle/>
        <a:p>
          <a:r>
            <a:rPr lang="ru-RU" dirty="0"/>
            <a:t>Внешний ППС</a:t>
          </a:r>
        </a:p>
      </dgm:t>
    </dgm:pt>
    <dgm:pt modelId="{0887356F-9B1B-46E0-B87F-F5467EDC674E}" type="parTrans" cxnId="{5037088C-5D55-413C-91AF-E663936719B7}">
      <dgm:prSet/>
      <dgm:spPr/>
      <dgm:t>
        <a:bodyPr/>
        <a:lstStyle/>
        <a:p>
          <a:endParaRPr lang="ru-RU"/>
        </a:p>
      </dgm:t>
    </dgm:pt>
    <dgm:pt modelId="{9B95A38A-1A09-48CA-99A1-45213289D094}" type="sibTrans" cxnId="{5037088C-5D55-413C-91AF-E663936719B7}">
      <dgm:prSet/>
      <dgm:spPr/>
      <dgm:t>
        <a:bodyPr/>
        <a:lstStyle/>
        <a:p>
          <a:endParaRPr lang="ru-RU"/>
        </a:p>
      </dgm:t>
    </dgm:pt>
    <dgm:pt modelId="{46CDD312-F19E-4415-AB88-00CC2F4BC61A}">
      <dgm:prSet phldrT="[Текст]"/>
      <dgm:spPr/>
      <dgm:t>
        <a:bodyPr/>
        <a:lstStyle/>
        <a:p>
          <a:r>
            <a:rPr lang="ru-RU" b="1" i="1" dirty="0"/>
            <a:t>Бакалавры</a:t>
          </a:r>
        </a:p>
        <a:p>
          <a:r>
            <a:rPr lang="ru-RU" dirty="0"/>
            <a:t>Компьютерная геометрия, геометрическое моделирование, объектно-ориентированное программирование</a:t>
          </a:r>
        </a:p>
      </dgm:t>
    </dgm:pt>
    <dgm:pt modelId="{43998E51-C012-4DA8-B70D-8301610A44B5}" type="parTrans" cxnId="{04751610-0E4D-4017-9E25-E08AB05F4BB7}">
      <dgm:prSet/>
      <dgm:spPr/>
      <dgm:t>
        <a:bodyPr/>
        <a:lstStyle/>
        <a:p>
          <a:endParaRPr lang="ru-RU"/>
        </a:p>
      </dgm:t>
    </dgm:pt>
    <dgm:pt modelId="{645A6AC3-1585-4747-A35A-AC162BD98E3B}" type="sibTrans" cxnId="{04751610-0E4D-4017-9E25-E08AB05F4BB7}">
      <dgm:prSet/>
      <dgm:spPr/>
      <dgm:t>
        <a:bodyPr/>
        <a:lstStyle/>
        <a:p>
          <a:endParaRPr lang="ru-RU"/>
        </a:p>
      </dgm:t>
    </dgm:pt>
    <dgm:pt modelId="{5ECB244B-CB7D-424F-BA24-4453B4131B4B}">
      <dgm:prSet phldrT="[Текст]"/>
      <dgm:spPr/>
      <dgm:t>
        <a:bodyPr/>
        <a:lstStyle/>
        <a:p>
          <a:r>
            <a:rPr lang="ru-RU" b="1" i="1" dirty="0"/>
            <a:t>Магистры, аспиранты</a:t>
          </a:r>
        </a:p>
        <a:p>
          <a:r>
            <a:rPr lang="ru-RU" dirty="0"/>
            <a:t>Подготовка к научно-методической деятельности по профилю </a:t>
          </a:r>
          <a:r>
            <a:rPr lang="ru-RU" b="1" i="1" dirty="0"/>
            <a:t>инженерная геометрия и компьютерная графика</a:t>
          </a:r>
        </a:p>
      </dgm:t>
    </dgm:pt>
    <dgm:pt modelId="{4ACE3DE2-48E5-4664-AC1B-48C43BEAE454}" type="parTrans" cxnId="{B2009E0E-92A6-4B99-87BB-257613BE1182}">
      <dgm:prSet/>
      <dgm:spPr/>
      <dgm:t>
        <a:bodyPr/>
        <a:lstStyle/>
        <a:p>
          <a:endParaRPr lang="ru-RU"/>
        </a:p>
      </dgm:t>
    </dgm:pt>
    <dgm:pt modelId="{03588E70-77A7-427A-97EF-67E917EB6A55}" type="sibTrans" cxnId="{B2009E0E-92A6-4B99-87BB-257613BE1182}">
      <dgm:prSet/>
      <dgm:spPr/>
      <dgm:t>
        <a:bodyPr/>
        <a:lstStyle/>
        <a:p>
          <a:endParaRPr lang="ru-RU"/>
        </a:p>
      </dgm:t>
    </dgm:pt>
    <dgm:pt modelId="{83537EB4-B57F-4AB7-BEE3-1577FAF071C9}" type="pres">
      <dgm:prSet presAssocID="{3ADB0552-A81B-4593-9AC6-FEF2A258A1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1EC304-18D3-47AF-B020-9937441B1FFD}" type="pres">
      <dgm:prSet presAssocID="{5E9B82D0-09CD-4A4B-917F-B0CFDADD2CDE}" presName="root" presStyleCnt="0"/>
      <dgm:spPr/>
    </dgm:pt>
    <dgm:pt modelId="{13839B5B-192B-4CF8-A953-EAD33841AFF0}" type="pres">
      <dgm:prSet presAssocID="{5E9B82D0-09CD-4A4B-917F-B0CFDADD2CDE}" presName="rootComposite" presStyleCnt="0"/>
      <dgm:spPr/>
    </dgm:pt>
    <dgm:pt modelId="{7DCFC6EB-EAC0-4A55-A889-A585160D9B94}" type="pres">
      <dgm:prSet presAssocID="{5E9B82D0-09CD-4A4B-917F-B0CFDADD2CDE}" presName="rootText" presStyleLbl="node1" presStyleIdx="0" presStyleCnt="2"/>
      <dgm:spPr/>
    </dgm:pt>
    <dgm:pt modelId="{D8E9AA28-B8C8-4EE0-8957-1AC0588688D5}" type="pres">
      <dgm:prSet presAssocID="{5E9B82D0-09CD-4A4B-917F-B0CFDADD2CDE}" presName="rootConnector" presStyleLbl="node1" presStyleIdx="0" presStyleCnt="2"/>
      <dgm:spPr/>
    </dgm:pt>
    <dgm:pt modelId="{A8AFE088-380D-4A42-AF9A-D94D5AFE844F}" type="pres">
      <dgm:prSet presAssocID="{5E9B82D0-09CD-4A4B-917F-B0CFDADD2CDE}" presName="childShape" presStyleCnt="0"/>
      <dgm:spPr/>
    </dgm:pt>
    <dgm:pt modelId="{25905BB7-12E1-464A-AFE2-1063C4B245D1}" type="pres">
      <dgm:prSet presAssocID="{0725EEC9-9D1C-468E-8391-80CC349443CA}" presName="Name13" presStyleLbl="parChTrans1D2" presStyleIdx="0" presStyleCnt="3"/>
      <dgm:spPr/>
    </dgm:pt>
    <dgm:pt modelId="{2DA41CEB-69EC-4789-891D-90D0A7EB3C48}" type="pres">
      <dgm:prSet presAssocID="{D99C5868-5C06-4D2E-9D46-5C4C22D4A0F0}" presName="childText" presStyleLbl="bgAcc1" presStyleIdx="0" presStyleCnt="3" custScaleX="139004" custScaleY="173698">
        <dgm:presLayoutVars>
          <dgm:bulletEnabled val="1"/>
        </dgm:presLayoutVars>
      </dgm:prSet>
      <dgm:spPr/>
    </dgm:pt>
    <dgm:pt modelId="{4B496A8D-2FD2-444B-B900-90818856479B}" type="pres">
      <dgm:prSet presAssocID="{088D4B66-A02D-4A21-807C-26C8B467F51D}" presName="root" presStyleCnt="0"/>
      <dgm:spPr/>
    </dgm:pt>
    <dgm:pt modelId="{4DB50E56-8732-4977-8747-CCEFB20768D0}" type="pres">
      <dgm:prSet presAssocID="{088D4B66-A02D-4A21-807C-26C8B467F51D}" presName="rootComposite" presStyleCnt="0"/>
      <dgm:spPr/>
    </dgm:pt>
    <dgm:pt modelId="{5208EB43-4FE3-4A14-B42C-6B4C3A31DF9C}" type="pres">
      <dgm:prSet presAssocID="{088D4B66-A02D-4A21-807C-26C8B467F51D}" presName="rootText" presStyleLbl="node1" presStyleIdx="1" presStyleCnt="2"/>
      <dgm:spPr/>
    </dgm:pt>
    <dgm:pt modelId="{9D3BDE24-C504-4F8E-B65C-55A829B3AF9A}" type="pres">
      <dgm:prSet presAssocID="{088D4B66-A02D-4A21-807C-26C8B467F51D}" presName="rootConnector" presStyleLbl="node1" presStyleIdx="1" presStyleCnt="2"/>
      <dgm:spPr/>
    </dgm:pt>
    <dgm:pt modelId="{4137AFD8-A5B6-4C6A-9435-40977C806769}" type="pres">
      <dgm:prSet presAssocID="{088D4B66-A02D-4A21-807C-26C8B467F51D}" presName="childShape" presStyleCnt="0"/>
      <dgm:spPr/>
    </dgm:pt>
    <dgm:pt modelId="{23977288-B251-4ED4-9FED-56A01C4C8090}" type="pres">
      <dgm:prSet presAssocID="{43998E51-C012-4DA8-B70D-8301610A44B5}" presName="Name13" presStyleLbl="parChTrans1D2" presStyleIdx="1" presStyleCnt="3"/>
      <dgm:spPr/>
    </dgm:pt>
    <dgm:pt modelId="{7F07DCC2-0482-4E9D-B550-4912490BA7AE}" type="pres">
      <dgm:prSet presAssocID="{46CDD312-F19E-4415-AB88-00CC2F4BC61A}" presName="childText" presStyleLbl="bgAcc1" presStyleIdx="1" presStyleCnt="3" custScaleX="161418" custScaleY="161953">
        <dgm:presLayoutVars>
          <dgm:bulletEnabled val="1"/>
        </dgm:presLayoutVars>
      </dgm:prSet>
      <dgm:spPr/>
    </dgm:pt>
    <dgm:pt modelId="{D3DD03D3-D6A4-4E86-A6B9-B9861CE20844}" type="pres">
      <dgm:prSet presAssocID="{4ACE3DE2-48E5-4664-AC1B-48C43BEAE454}" presName="Name13" presStyleLbl="parChTrans1D2" presStyleIdx="2" presStyleCnt="3"/>
      <dgm:spPr/>
    </dgm:pt>
    <dgm:pt modelId="{C8A422E4-9AA5-4867-8649-224362D705F5}" type="pres">
      <dgm:prSet presAssocID="{5ECB244B-CB7D-424F-BA24-4453B4131B4B}" presName="childText" presStyleLbl="bgAcc1" presStyleIdx="2" presStyleCnt="3" custScaleX="205053" custLinFactNeighborX="-1463" custLinFactNeighborY="-2030">
        <dgm:presLayoutVars>
          <dgm:bulletEnabled val="1"/>
        </dgm:presLayoutVars>
      </dgm:prSet>
      <dgm:spPr/>
    </dgm:pt>
  </dgm:ptLst>
  <dgm:cxnLst>
    <dgm:cxn modelId="{B2009E0E-92A6-4B99-87BB-257613BE1182}" srcId="{088D4B66-A02D-4A21-807C-26C8B467F51D}" destId="{5ECB244B-CB7D-424F-BA24-4453B4131B4B}" srcOrd="1" destOrd="0" parTransId="{4ACE3DE2-48E5-4664-AC1B-48C43BEAE454}" sibTransId="{03588E70-77A7-427A-97EF-67E917EB6A55}"/>
    <dgm:cxn modelId="{04751610-0E4D-4017-9E25-E08AB05F4BB7}" srcId="{088D4B66-A02D-4A21-807C-26C8B467F51D}" destId="{46CDD312-F19E-4415-AB88-00CC2F4BC61A}" srcOrd="0" destOrd="0" parTransId="{43998E51-C012-4DA8-B70D-8301610A44B5}" sibTransId="{645A6AC3-1585-4747-A35A-AC162BD98E3B}"/>
    <dgm:cxn modelId="{94A2C111-05FF-418B-AB1C-E4ADA0E8E5D0}" type="presOf" srcId="{5E9B82D0-09CD-4A4B-917F-B0CFDADD2CDE}" destId="{D8E9AA28-B8C8-4EE0-8957-1AC0588688D5}" srcOrd="1" destOrd="0" presId="urn:microsoft.com/office/officeart/2005/8/layout/hierarchy3"/>
    <dgm:cxn modelId="{C7C98E26-F5A0-4B63-BE7E-42E7720349EF}" srcId="{3ADB0552-A81B-4593-9AC6-FEF2A258A11F}" destId="{5E9B82D0-09CD-4A4B-917F-B0CFDADD2CDE}" srcOrd="0" destOrd="0" parTransId="{20F1FAEB-F79D-4371-9CC1-52CBAB688E0F}" sibTransId="{57CBEB45-B2F0-4666-8F96-9F11F04FB66B}"/>
    <dgm:cxn modelId="{04FE365D-7271-4CBB-A15C-893979794DE5}" type="presOf" srcId="{D99C5868-5C06-4D2E-9D46-5C4C22D4A0F0}" destId="{2DA41CEB-69EC-4789-891D-90D0A7EB3C48}" srcOrd="0" destOrd="0" presId="urn:microsoft.com/office/officeart/2005/8/layout/hierarchy3"/>
    <dgm:cxn modelId="{4E89BE8A-FB16-43BD-9438-84BEF01FBFC2}" type="presOf" srcId="{088D4B66-A02D-4A21-807C-26C8B467F51D}" destId="{5208EB43-4FE3-4A14-B42C-6B4C3A31DF9C}" srcOrd="0" destOrd="0" presId="urn:microsoft.com/office/officeart/2005/8/layout/hierarchy3"/>
    <dgm:cxn modelId="{5037088C-5D55-413C-91AF-E663936719B7}" srcId="{3ADB0552-A81B-4593-9AC6-FEF2A258A11F}" destId="{088D4B66-A02D-4A21-807C-26C8B467F51D}" srcOrd="1" destOrd="0" parTransId="{0887356F-9B1B-46E0-B87F-F5467EDC674E}" sibTransId="{9B95A38A-1A09-48CA-99A1-45213289D094}"/>
    <dgm:cxn modelId="{3C90619B-26E6-4412-93A8-969B14B35A39}" type="presOf" srcId="{46CDD312-F19E-4415-AB88-00CC2F4BC61A}" destId="{7F07DCC2-0482-4E9D-B550-4912490BA7AE}" srcOrd="0" destOrd="0" presId="urn:microsoft.com/office/officeart/2005/8/layout/hierarchy3"/>
    <dgm:cxn modelId="{E2DF4BA8-F71A-4F53-AF4B-9A5FE003A61C}" type="presOf" srcId="{43998E51-C012-4DA8-B70D-8301610A44B5}" destId="{23977288-B251-4ED4-9FED-56A01C4C8090}" srcOrd="0" destOrd="0" presId="urn:microsoft.com/office/officeart/2005/8/layout/hierarchy3"/>
    <dgm:cxn modelId="{6875EFA8-9C58-4111-96D3-2077D5459A56}" type="presOf" srcId="{5E9B82D0-09CD-4A4B-917F-B0CFDADD2CDE}" destId="{7DCFC6EB-EAC0-4A55-A889-A585160D9B94}" srcOrd="0" destOrd="0" presId="urn:microsoft.com/office/officeart/2005/8/layout/hierarchy3"/>
    <dgm:cxn modelId="{BA448FD9-2D87-475C-84E9-EEB00FDB715B}" type="presOf" srcId="{0725EEC9-9D1C-468E-8391-80CC349443CA}" destId="{25905BB7-12E1-464A-AFE2-1063C4B245D1}" srcOrd="0" destOrd="0" presId="urn:microsoft.com/office/officeart/2005/8/layout/hierarchy3"/>
    <dgm:cxn modelId="{B1CA55E3-237A-407B-B317-A78280FC1092}" type="presOf" srcId="{088D4B66-A02D-4A21-807C-26C8B467F51D}" destId="{9D3BDE24-C504-4F8E-B65C-55A829B3AF9A}" srcOrd="1" destOrd="0" presId="urn:microsoft.com/office/officeart/2005/8/layout/hierarchy3"/>
    <dgm:cxn modelId="{8E8257EA-6AA5-4C1B-8086-3F953CE00345}" srcId="{5E9B82D0-09CD-4A4B-917F-B0CFDADD2CDE}" destId="{D99C5868-5C06-4D2E-9D46-5C4C22D4A0F0}" srcOrd="0" destOrd="0" parTransId="{0725EEC9-9D1C-468E-8391-80CC349443CA}" sibTransId="{19F1B1B0-1A9C-4AFF-90CD-DD56EE21018A}"/>
    <dgm:cxn modelId="{DA02FFEF-8840-44DC-BAB5-4B5B40DB8DC8}" type="presOf" srcId="{5ECB244B-CB7D-424F-BA24-4453B4131B4B}" destId="{C8A422E4-9AA5-4867-8649-224362D705F5}" srcOrd="0" destOrd="0" presId="urn:microsoft.com/office/officeart/2005/8/layout/hierarchy3"/>
    <dgm:cxn modelId="{136AD2F9-8969-44CF-9139-A0918484E6C9}" type="presOf" srcId="{3ADB0552-A81B-4593-9AC6-FEF2A258A11F}" destId="{83537EB4-B57F-4AB7-BEE3-1577FAF071C9}" srcOrd="0" destOrd="0" presId="urn:microsoft.com/office/officeart/2005/8/layout/hierarchy3"/>
    <dgm:cxn modelId="{478E21FC-7119-42EB-9C91-9C4DAFE69BC6}" type="presOf" srcId="{4ACE3DE2-48E5-4664-AC1B-48C43BEAE454}" destId="{D3DD03D3-D6A4-4E86-A6B9-B9861CE20844}" srcOrd="0" destOrd="0" presId="urn:microsoft.com/office/officeart/2005/8/layout/hierarchy3"/>
    <dgm:cxn modelId="{F6F189FB-B6EA-49D5-A3E3-BE8D60E53843}" type="presParOf" srcId="{83537EB4-B57F-4AB7-BEE3-1577FAF071C9}" destId="{B01EC304-18D3-47AF-B020-9937441B1FFD}" srcOrd="0" destOrd="0" presId="urn:microsoft.com/office/officeart/2005/8/layout/hierarchy3"/>
    <dgm:cxn modelId="{F3F166D4-6138-4412-8310-234CA4CA5275}" type="presParOf" srcId="{B01EC304-18D3-47AF-B020-9937441B1FFD}" destId="{13839B5B-192B-4CF8-A953-EAD33841AFF0}" srcOrd="0" destOrd="0" presId="urn:microsoft.com/office/officeart/2005/8/layout/hierarchy3"/>
    <dgm:cxn modelId="{F5E628E0-01BB-4986-8B8F-1E254E1F18B7}" type="presParOf" srcId="{13839B5B-192B-4CF8-A953-EAD33841AFF0}" destId="{7DCFC6EB-EAC0-4A55-A889-A585160D9B94}" srcOrd="0" destOrd="0" presId="urn:microsoft.com/office/officeart/2005/8/layout/hierarchy3"/>
    <dgm:cxn modelId="{C65C938E-647A-4E05-88E5-26F686F39E8C}" type="presParOf" srcId="{13839B5B-192B-4CF8-A953-EAD33841AFF0}" destId="{D8E9AA28-B8C8-4EE0-8957-1AC0588688D5}" srcOrd="1" destOrd="0" presId="urn:microsoft.com/office/officeart/2005/8/layout/hierarchy3"/>
    <dgm:cxn modelId="{8A3988C3-D136-4E2A-9B04-B1E4FCCD9A84}" type="presParOf" srcId="{B01EC304-18D3-47AF-B020-9937441B1FFD}" destId="{A8AFE088-380D-4A42-AF9A-D94D5AFE844F}" srcOrd="1" destOrd="0" presId="urn:microsoft.com/office/officeart/2005/8/layout/hierarchy3"/>
    <dgm:cxn modelId="{75945501-C85E-4582-AF4A-1BC3483DFD68}" type="presParOf" srcId="{A8AFE088-380D-4A42-AF9A-D94D5AFE844F}" destId="{25905BB7-12E1-464A-AFE2-1063C4B245D1}" srcOrd="0" destOrd="0" presId="urn:microsoft.com/office/officeart/2005/8/layout/hierarchy3"/>
    <dgm:cxn modelId="{9BAE400B-52C1-4F46-AC7F-2330FAF417E1}" type="presParOf" srcId="{A8AFE088-380D-4A42-AF9A-D94D5AFE844F}" destId="{2DA41CEB-69EC-4789-891D-90D0A7EB3C48}" srcOrd="1" destOrd="0" presId="urn:microsoft.com/office/officeart/2005/8/layout/hierarchy3"/>
    <dgm:cxn modelId="{0A4F0BF7-5249-44F7-A86E-265D071CFA8C}" type="presParOf" srcId="{83537EB4-B57F-4AB7-BEE3-1577FAF071C9}" destId="{4B496A8D-2FD2-444B-B900-90818856479B}" srcOrd="1" destOrd="0" presId="urn:microsoft.com/office/officeart/2005/8/layout/hierarchy3"/>
    <dgm:cxn modelId="{36CDC6BA-3F52-49D9-9238-E8F651F4374F}" type="presParOf" srcId="{4B496A8D-2FD2-444B-B900-90818856479B}" destId="{4DB50E56-8732-4977-8747-CCEFB20768D0}" srcOrd="0" destOrd="0" presId="urn:microsoft.com/office/officeart/2005/8/layout/hierarchy3"/>
    <dgm:cxn modelId="{8B2B9F5F-DE3B-4F05-BBA2-7BCA91803C94}" type="presParOf" srcId="{4DB50E56-8732-4977-8747-CCEFB20768D0}" destId="{5208EB43-4FE3-4A14-B42C-6B4C3A31DF9C}" srcOrd="0" destOrd="0" presId="urn:microsoft.com/office/officeart/2005/8/layout/hierarchy3"/>
    <dgm:cxn modelId="{C43DD359-1A3E-4FEF-AA33-59F42A600889}" type="presParOf" srcId="{4DB50E56-8732-4977-8747-CCEFB20768D0}" destId="{9D3BDE24-C504-4F8E-B65C-55A829B3AF9A}" srcOrd="1" destOrd="0" presId="urn:microsoft.com/office/officeart/2005/8/layout/hierarchy3"/>
    <dgm:cxn modelId="{59E8623B-00DF-4042-AC85-62D5BA6C2A8C}" type="presParOf" srcId="{4B496A8D-2FD2-444B-B900-90818856479B}" destId="{4137AFD8-A5B6-4C6A-9435-40977C806769}" srcOrd="1" destOrd="0" presId="urn:microsoft.com/office/officeart/2005/8/layout/hierarchy3"/>
    <dgm:cxn modelId="{274C98B4-42A4-46EF-8068-842F11429EBF}" type="presParOf" srcId="{4137AFD8-A5B6-4C6A-9435-40977C806769}" destId="{23977288-B251-4ED4-9FED-56A01C4C8090}" srcOrd="0" destOrd="0" presId="urn:microsoft.com/office/officeart/2005/8/layout/hierarchy3"/>
    <dgm:cxn modelId="{69EE0103-3A4D-473B-BA21-4F05817D94DE}" type="presParOf" srcId="{4137AFD8-A5B6-4C6A-9435-40977C806769}" destId="{7F07DCC2-0482-4E9D-B550-4912490BA7AE}" srcOrd="1" destOrd="0" presId="urn:microsoft.com/office/officeart/2005/8/layout/hierarchy3"/>
    <dgm:cxn modelId="{A31BC48B-9507-47F3-9E76-2670551B47AB}" type="presParOf" srcId="{4137AFD8-A5B6-4C6A-9435-40977C806769}" destId="{D3DD03D3-D6A4-4E86-A6B9-B9861CE20844}" srcOrd="2" destOrd="0" presId="urn:microsoft.com/office/officeart/2005/8/layout/hierarchy3"/>
    <dgm:cxn modelId="{84D980C0-56AC-4AAF-9D1E-99B35A1BBE8B}" type="presParOf" srcId="{4137AFD8-A5B6-4C6A-9435-40977C806769}" destId="{C8A422E4-9AA5-4867-8649-224362D705F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BE2AF4-9CC5-4C52-B7DA-57C16DCD229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B99D4B-2E7B-4165-83B5-880F3DBEE65A}">
      <dgm:prSet phldrT="[Текст]"/>
      <dgm:spPr/>
      <dgm:t>
        <a:bodyPr/>
        <a:lstStyle/>
        <a:p>
          <a:r>
            <a:rPr lang="ru-RU" dirty="0"/>
            <a:t>Кафедра ИГ</a:t>
          </a:r>
        </a:p>
      </dgm:t>
    </dgm:pt>
    <dgm:pt modelId="{2F3AC262-D8BD-4046-8AEC-F91EF3D385B9}" type="parTrans" cxnId="{63B693F8-2096-4AA8-833B-FFBEA1B06484}">
      <dgm:prSet/>
      <dgm:spPr/>
      <dgm:t>
        <a:bodyPr/>
        <a:lstStyle/>
        <a:p>
          <a:endParaRPr lang="ru-RU"/>
        </a:p>
      </dgm:t>
    </dgm:pt>
    <dgm:pt modelId="{B86FB065-76E6-4AEB-AE3A-97A29211FB9F}" type="sibTrans" cxnId="{63B693F8-2096-4AA8-833B-FFBEA1B06484}">
      <dgm:prSet/>
      <dgm:spPr/>
      <dgm:t>
        <a:bodyPr/>
        <a:lstStyle/>
        <a:p>
          <a:endParaRPr lang="ru-RU"/>
        </a:p>
      </dgm:t>
    </dgm:pt>
    <dgm:pt modelId="{C2DED714-4656-4E2A-B46A-7F2E60CFCADC}">
      <dgm:prSet phldrT="[Текст]"/>
      <dgm:spPr/>
      <dgm:t>
        <a:bodyPr/>
        <a:lstStyle/>
        <a:p>
          <a:r>
            <a:rPr lang="ru-RU" dirty="0"/>
            <a:t>Лаборатория 18</a:t>
          </a:r>
        </a:p>
        <a:p>
          <a:r>
            <a:rPr lang="ru-RU" dirty="0"/>
            <a:t>ИПУ РАН</a:t>
          </a:r>
        </a:p>
      </dgm:t>
    </dgm:pt>
    <dgm:pt modelId="{3DF5BF07-D5B3-47A1-8B1B-434A72F2DD59}" type="parTrans" cxnId="{0B700BA6-A879-4475-979F-83F71E065599}">
      <dgm:prSet/>
      <dgm:spPr>
        <a:ln w="44450">
          <a:solidFill>
            <a:schemeClr val="tx2">
              <a:lumMod val="60000"/>
              <a:lumOff val="40000"/>
            </a:schemeClr>
          </a:solidFill>
          <a:headEnd type="arrow"/>
          <a:tailEnd type="arrow"/>
        </a:ln>
      </dgm:spPr>
      <dgm:t>
        <a:bodyPr/>
        <a:lstStyle/>
        <a:p>
          <a:endParaRPr lang="ru-RU" dirty="0"/>
        </a:p>
      </dgm:t>
    </dgm:pt>
    <dgm:pt modelId="{8C9718E2-D09E-4518-8A67-51205C491686}" type="sibTrans" cxnId="{0B700BA6-A879-4475-979F-83F71E065599}">
      <dgm:prSet/>
      <dgm:spPr/>
      <dgm:t>
        <a:bodyPr/>
        <a:lstStyle/>
        <a:p>
          <a:endParaRPr lang="ru-RU"/>
        </a:p>
      </dgm:t>
    </dgm:pt>
    <dgm:pt modelId="{5AB871B7-E2FB-408E-880D-DD9848FE8A73}">
      <dgm:prSet phldrT="[Текст]"/>
      <dgm:spPr/>
      <dgm:t>
        <a:bodyPr/>
        <a:lstStyle/>
        <a:p>
          <a:r>
            <a:rPr lang="ru-RU" dirty="0"/>
            <a:t>ИМАШ РАН</a:t>
          </a:r>
        </a:p>
      </dgm:t>
    </dgm:pt>
    <dgm:pt modelId="{9CA685CA-A04D-46ED-B4F4-1E52E20CE314}" type="parTrans" cxnId="{C74CA98B-D0A1-492B-968D-63FE5A5A3F5F}">
      <dgm:prSet/>
      <dgm:spPr>
        <a:ln w="44450">
          <a:solidFill>
            <a:schemeClr val="tx2">
              <a:lumMod val="60000"/>
              <a:lumOff val="40000"/>
            </a:schemeClr>
          </a:solidFill>
          <a:headEnd type="arrow"/>
          <a:tailEnd type="arrow"/>
        </a:ln>
      </dgm:spPr>
      <dgm:t>
        <a:bodyPr/>
        <a:lstStyle/>
        <a:p>
          <a:endParaRPr lang="ru-RU"/>
        </a:p>
      </dgm:t>
    </dgm:pt>
    <dgm:pt modelId="{73EF2B7A-1ABB-4D88-BCAE-45763555F1E8}" type="sibTrans" cxnId="{C74CA98B-D0A1-492B-968D-63FE5A5A3F5F}">
      <dgm:prSet/>
      <dgm:spPr/>
      <dgm:t>
        <a:bodyPr/>
        <a:lstStyle/>
        <a:p>
          <a:endParaRPr lang="ru-RU"/>
        </a:p>
      </dgm:t>
    </dgm:pt>
    <dgm:pt modelId="{BC41835B-FA76-4023-8B41-8CFCBF5CCC57}">
      <dgm:prSet phldrT="[Текст]"/>
      <dgm:spPr/>
      <dgm:t>
        <a:bodyPr/>
        <a:lstStyle/>
        <a:p>
          <a:r>
            <a:rPr lang="ru-RU" dirty="0" err="1"/>
            <a:t>ИПМаш</a:t>
          </a:r>
          <a:r>
            <a:rPr lang="ru-RU" dirty="0"/>
            <a:t> НАН Украины</a:t>
          </a:r>
        </a:p>
      </dgm:t>
    </dgm:pt>
    <dgm:pt modelId="{107853F4-21CA-4928-994D-D4F71D71276B}" type="parTrans" cxnId="{E3551F4B-3F97-48B9-83DF-864F82E5F4C6}">
      <dgm:prSet/>
      <dgm:spPr>
        <a:ln w="44450">
          <a:solidFill>
            <a:schemeClr val="accent1"/>
          </a:solidFill>
          <a:headEnd type="arrow"/>
          <a:tailEnd type="arrow"/>
        </a:ln>
      </dgm:spPr>
      <dgm:t>
        <a:bodyPr/>
        <a:lstStyle/>
        <a:p>
          <a:endParaRPr lang="ru-RU"/>
        </a:p>
      </dgm:t>
    </dgm:pt>
    <dgm:pt modelId="{432C907A-072D-45CE-9CE0-ED4B4D38E24E}" type="sibTrans" cxnId="{E3551F4B-3F97-48B9-83DF-864F82E5F4C6}">
      <dgm:prSet/>
      <dgm:spPr/>
      <dgm:t>
        <a:bodyPr/>
        <a:lstStyle/>
        <a:p>
          <a:endParaRPr lang="ru-RU"/>
        </a:p>
      </dgm:t>
    </dgm:pt>
    <dgm:pt modelId="{79F80EC8-EA65-4970-8241-C506FA96744B}">
      <dgm:prSet phldrT="[Текст]"/>
      <dgm:spPr/>
      <dgm:t>
        <a:bodyPr/>
        <a:lstStyle/>
        <a:p>
          <a:r>
            <a:rPr lang="ru-RU" dirty="0"/>
            <a:t>ННГАСУ</a:t>
          </a:r>
        </a:p>
        <a:p>
          <a:r>
            <a:rPr lang="ru-RU" dirty="0"/>
            <a:t>Нижний Новгород</a:t>
          </a:r>
        </a:p>
      </dgm:t>
    </dgm:pt>
    <dgm:pt modelId="{DC4AB75B-E1A5-4D6C-8900-F07165728F9C}" type="parTrans" cxnId="{FEB8F0BD-125D-4A06-9462-69EFF12D2C13}">
      <dgm:prSet/>
      <dgm:spPr>
        <a:ln w="44450">
          <a:solidFill>
            <a:schemeClr val="tx2">
              <a:lumMod val="60000"/>
              <a:lumOff val="40000"/>
            </a:schemeClr>
          </a:solidFill>
          <a:headEnd type="arrow"/>
          <a:tailEnd type="arrow"/>
        </a:ln>
      </dgm:spPr>
      <dgm:t>
        <a:bodyPr/>
        <a:lstStyle/>
        <a:p>
          <a:endParaRPr lang="ru-RU" dirty="0"/>
        </a:p>
      </dgm:t>
    </dgm:pt>
    <dgm:pt modelId="{5CA833D1-EBA2-43EF-9336-FD9474B43659}" type="sibTrans" cxnId="{FEB8F0BD-125D-4A06-9462-69EFF12D2C13}">
      <dgm:prSet/>
      <dgm:spPr/>
      <dgm:t>
        <a:bodyPr/>
        <a:lstStyle/>
        <a:p>
          <a:endParaRPr lang="ru-RU"/>
        </a:p>
      </dgm:t>
    </dgm:pt>
    <dgm:pt modelId="{3262C474-8FBB-4CB2-AFFF-CFAB8C32A97E}">
      <dgm:prSet phldrT="[Текст]"/>
      <dgm:spPr/>
      <dgm:t>
        <a:bodyPr/>
        <a:lstStyle/>
        <a:p>
          <a:r>
            <a:rPr lang="ru-RU" dirty="0"/>
            <a:t>НМС по инженерной геометрии</a:t>
          </a:r>
        </a:p>
      </dgm:t>
    </dgm:pt>
    <dgm:pt modelId="{8E111AEF-7734-404B-9F2B-C05EA9AD669A}" type="parTrans" cxnId="{F98FA21E-0FA3-416B-BB43-3CBF55A69985}">
      <dgm:prSet/>
      <dgm:spPr>
        <a:ln w="38100">
          <a:solidFill>
            <a:schemeClr val="accent1"/>
          </a:solidFill>
          <a:headEnd type="arrow"/>
          <a:tailEnd type="arrow"/>
        </a:ln>
      </dgm:spPr>
      <dgm:t>
        <a:bodyPr/>
        <a:lstStyle/>
        <a:p>
          <a:endParaRPr lang="ru-RU"/>
        </a:p>
      </dgm:t>
    </dgm:pt>
    <dgm:pt modelId="{3CEBC714-0470-4E60-ACBA-F6253897A4E6}" type="sibTrans" cxnId="{F98FA21E-0FA3-416B-BB43-3CBF55A69985}">
      <dgm:prSet/>
      <dgm:spPr/>
      <dgm:t>
        <a:bodyPr/>
        <a:lstStyle/>
        <a:p>
          <a:endParaRPr lang="ru-RU"/>
        </a:p>
      </dgm:t>
    </dgm:pt>
    <dgm:pt modelId="{5C04B0B6-114D-408C-8DA1-096B22BE5970}" type="pres">
      <dgm:prSet presAssocID="{F2BE2AF4-9CC5-4C52-B7DA-57C16DCD22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EA4A547-F653-4674-A203-CD2FB9E73156}" type="pres">
      <dgm:prSet presAssocID="{F0B99D4B-2E7B-4165-83B5-880F3DBEE65A}" presName="root1" presStyleCnt="0"/>
      <dgm:spPr/>
    </dgm:pt>
    <dgm:pt modelId="{3E8C55F1-B66E-4CB1-A2CA-12CBF23AA433}" type="pres">
      <dgm:prSet presAssocID="{F0B99D4B-2E7B-4165-83B5-880F3DBEE65A}" presName="LevelOneTextNode" presStyleLbl="node0" presStyleIdx="0" presStyleCnt="1">
        <dgm:presLayoutVars>
          <dgm:chPref val="3"/>
        </dgm:presLayoutVars>
      </dgm:prSet>
      <dgm:spPr/>
    </dgm:pt>
    <dgm:pt modelId="{EAD8E0C9-17BB-44F8-AD1F-84DFA6D624C8}" type="pres">
      <dgm:prSet presAssocID="{F0B99D4B-2E7B-4165-83B5-880F3DBEE65A}" presName="level2hierChild" presStyleCnt="0"/>
      <dgm:spPr/>
    </dgm:pt>
    <dgm:pt modelId="{8021C93E-7469-4AF7-BC8C-4A0CAA5995DA}" type="pres">
      <dgm:prSet presAssocID="{3DF5BF07-D5B3-47A1-8B1B-434A72F2DD59}" presName="conn2-1" presStyleLbl="parChTrans1D2" presStyleIdx="0" presStyleCnt="2"/>
      <dgm:spPr/>
    </dgm:pt>
    <dgm:pt modelId="{FD97DA1B-193D-43E6-95E1-313A188BB84C}" type="pres">
      <dgm:prSet presAssocID="{3DF5BF07-D5B3-47A1-8B1B-434A72F2DD59}" presName="connTx" presStyleLbl="parChTrans1D2" presStyleIdx="0" presStyleCnt="2"/>
      <dgm:spPr/>
    </dgm:pt>
    <dgm:pt modelId="{42482B06-A0D7-40FD-88FA-23652B1E7D0A}" type="pres">
      <dgm:prSet presAssocID="{C2DED714-4656-4E2A-B46A-7F2E60CFCADC}" presName="root2" presStyleCnt="0"/>
      <dgm:spPr/>
    </dgm:pt>
    <dgm:pt modelId="{88D9E56C-33DD-4CD5-9FBB-34300A19133A}" type="pres">
      <dgm:prSet presAssocID="{C2DED714-4656-4E2A-B46A-7F2E60CFCADC}" presName="LevelTwoTextNode" presStyleLbl="node2" presStyleIdx="0" presStyleCnt="2">
        <dgm:presLayoutVars>
          <dgm:chPref val="3"/>
        </dgm:presLayoutVars>
      </dgm:prSet>
      <dgm:spPr/>
    </dgm:pt>
    <dgm:pt modelId="{B656AE6E-DB23-4D45-A93B-9214B099A5FB}" type="pres">
      <dgm:prSet presAssocID="{C2DED714-4656-4E2A-B46A-7F2E60CFCADC}" presName="level3hierChild" presStyleCnt="0"/>
      <dgm:spPr/>
    </dgm:pt>
    <dgm:pt modelId="{D3A3321C-B962-426F-A83E-671AF30C28DF}" type="pres">
      <dgm:prSet presAssocID="{9CA685CA-A04D-46ED-B4F4-1E52E20CE314}" presName="conn2-1" presStyleLbl="parChTrans1D3" presStyleIdx="0" presStyleCnt="3"/>
      <dgm:spPr/>
    </dgm:pt>
    <dgm:pt modelId="{7551278E-6661-468C-93DA-988F466664D4}" type="pres">
      <dgm:prSet presAssocID="{9CA685CA-A04D-46ED-B4F4-1E52E20CE314}" presName="connTx" presStyleLbl="parChTrans1D3" presStyleIdx="0" presStyleCnt="3"/>
      <dgm:spPr/>
    </dgm:pt>
    <dgm:pt modelId="{29530BA8-A695-4CA3-A734-FE2BA9B5FB60}" type="pres">
      <dgm:prSet presAssocID="{5AB871B7-E2FB-408E-880D-DD9848FE8A73}" presName="root2" presStyleCnt="0"/>
      <dgm:spPr/>
    </dgm:pt>
    <dgm:pt modelId="{898AEB73-8DFC-4D3B-961B-5792FED8E8E6}" type="pres">
      <dgm:prSet presAssocID="{5AB871B7-E2FB-408E-880D-DD9848FE8A73}" presName="LevelTwoTextNode" presStyleLbl="node3" presStyleIdx="0" presStyleCnt="3" custLinFactNeighborX="-778" custLinFactNeighborY="-68533">
        <dgm:presLayoutVars>
          <dgm:chPref val="3"/>
        </dgm:presLayoutVars>
      </dgm:prSet>
      <dgm:spPr/>
    </dgm:pt>
    <dgm:pt modelId="{B647E7D3-A873-460B-A77C-86B112FC15A4}" type="pres">
      <dgm:prSet presAssocID="{5AB871B7-E2FB-408E-880D-DD9848FE8A73}" presName="level3hierChild" presStyleCnt="0"/>
      <dgm:spPr/>
    </dgm:pt>
    <dgm:pt modelId="{E0EC4232-0C72-4239-97D9-DF78E5CF5CFC}" type="pres">
      <dgm:prSet presAssocID="{107853F4-21CA-4928-994D-D4F71D71276B}" presName="conn2-1" presStyleLbl="parChTrans1D3" presStyleIdx="1" presStyleCnt="3"/>
      <dgm:spPr/>
    </dgm:pt>
    <dgm:pt modelId="{E2495E0A-E128-4173-9B79-58F8D9147649}" type="pres">
      <dgm:prSet presAssocID="{107853F4-21CA-4928-994D-D4F71D71276B}" presName="connTx" presStyleLbl="parChTrans1D3" presStyleIdx="1" presStyleCnt="3"/>
      <dgm:spPr/>
    </dgm:pt>
    <dgm:pt modelId="{08C81FDE-A960-47D2-995A-5A10FC35569A}" type="pres">
      <dgm:prSet presAssocID="{BC41835B-FA76-4023-8B41-8CFCBF5CCC57}" presName="root2" presStyleCnt="0"/>
      <dgm:spPr/>
    </dgm:pt>
    <dgm:pt modelId="{3EB09631-74D2-4CB1-B1B5-A760816BDD3A}" type="pres">
      <dgm:prSet presAssocID="{BC41835B-FA76-4023-8B41-8CFCBF5CCC57}" presName="LevelTwoTextNode" presStyleLbl="node3" presStyleIdx="1" presStyleCnt="3" custAng="0">
        <dgm:presLayoutVars>
          <dgm:chPref val="3"/>
        </dgm:presLayoutVars>
      </dgm:prSet>
      <dgm:spPr/>
    </dgm:pt>
    <dgm:pt modelId="{7B59A473-3235-48F5-A250-333C18B1C885}" type="pres">
      <dgm:prSet presAssocID="{BC41835B-FA76-4023-8B41-8CFCBF5CCC57}" presName="level3hierChild" presStyleCnt="0"/>
      <dgm:spPr/>
    </dgm:pt>
    <dgm:pt modelId="{440B819A-2E25-4FC8-A727-58D338765D93}" type="pres">
      <dgm:prSet presAssocID="{DC4AB75B-E1A5-4D6C-8900-F07165728F9C}" presName="conn2-1" presStyleLbl="parChTrans1D2" presStyleIdx="1" presStyleCnt="2"/>
      <dgm:spPr/>
    </dgm:pt>
    <dgm:pt modelId="{85447510-1748-4E5C-9837-344814590745}" type="pres">
      <dgm:prSet presAssocID="{DC4AB75B-E1A5-4D6C-8900-F07165728F9C}" presName="connTx" presStyleLbl="parChTrans1D2" presStyleIdx="1" presStyleCnt="2"/>
      <dgm:spPr/>
    </dgm:pt>
    <dgm:pt modelId="{2DB00944-8AE7-416D-9440-FF418EFE9674}" type="pres">
      <dgm:prSet presAssocID="{79F80EC8-EA65-4970-8241-C506FA96744B}" presName="root2" presStyleCnt="0"/>
      <dgm:spPr/>
    </dgm:pt>
    <dgm:pt modelId="{924D6C56-7585-4612-B146-AFEB2DD2E60E}" type="pres">
      <dgm:prSet presAssocID="{79F80EC8-EA65-4970-8241-C506FA96744B}" presName="LevelTwoTextNode" presStyleLbl="node2" presStyleIdx="1" presStyleCnt="2">
        <dgm:presLayoutVars>
          <dgm:chPref val="3"/>
        </dgm:presLayoutVars>
      </dgm:prSet>
      <dgm:spPr/>
    </dgm:pt>
    <dgm:pt modelId="{0BF310C4-5B7A-4285-9020-D40F2CA2D35A}" type="pres">
      <dgm:prSet presAssocID="{79F80EC8-EA65-4970-8241-C506FA96744B}" presName="level3hierChild" presStyleCnt="0"/>
      <dgm:spPr/>
    </dgm:pt>
    <dgm:pt modelId="{6E612F99-4E4E-4B7C-8F2B-EF279B544D27}" type="pres">
      <dgm:prSet presAssocID="{8E111AEF-7734-404B-9F2B-C05EA9AD669A}" presName="conn2-1" presStyleLbl="parChTrans1D3" presStyleIdx="2" presStyleCnt="3"/>
      <dgm:spPr/>
    </dgm:pt>
    <dgm:pt modelId="{B37ADE34-B62F-443B-B250-319096FE5308}" type="pres">
      <dgm:prSet presAssocID="{8E111AEF-7734-404B-9F2B-C05EA9AD669A}" presName="connTx" presStyleLbl="parChTrans1D3" presStyleIdx="2" presStyleCnt="3"/>
      <dgm:spPr/>
    </dgm:pt>
    <dgm:pt modelId="{2F7EED57-C59D-4C7D-8971-F9527B01E8DD}" type="pres">
      <dgm:prSet presAssocID="{3262C474-8FBB-4CB2-AFFF-CFAB8C32A97E}" presName="root2" presStyleCnt="0"/>
      <dgm:spPr/>
    </dgm:pt>
    <dgm:pt modelId="{1D7F62E9-9F30-44D7-8E00-7C70F416094C}" type="pres">
      <dgm:prSet presAssocID="{3262C474-8FBB-4CB2-AFFF-CFAB8C32A97E}" presName="LevelTwoTextNode" presStyleLbl="node3" presStyleIdx="2" presStyleCnt="3" custLinFactNeighborX="-778" custLinFactNeighborY="14541">
        <dgm:presLayoutVars>
          <dgm:chPref val="3"/>
        </dgm:presLayoutVars>
      </dgm:prSet>
      <dgm:spPr/>
    </dgm:pt>
    <dgm:pt modelId="{AB7B85F9-EFFA-40A9-BEF0-1C24325ED788}" type="pres">
      <dgm:prSet presAssocID="{3262C474-8FBB-4CB2-AFFF-CFAB8C32A97E}" presName="level3hierChild" presStyleCnt="0"/>
      <dgm:spPr/>
    </dgm:pt>
  </dgm:ptLst>
  <dgm:cxnLst>
    <dgm:cxn modelId="{274D410C-2CD6-4795-B4DC-8ECA985BEBEB}" type="presOf" srcId="{F0B99D4B-2E7B-4165-83B5-880F3DBEE65A}" destId="{3E8C55F1-B66E-4CB1-A2CA-12CBF23AA433}" srcOrd="0" destOrd="0" presId="urn:microsoft.com/office/officeart/2005/8/layout/hierarchy2"/>
    <dgm:cxn modelId="{8A446014-DD3D-4716-949C-75E93B42B96A}" type="presOf" srcId="{DC4AB75B-E1A5-4D6C-8900-F07165728F9C}" destId="{440B819A-2E25-4FC8-A727-58D338765D93}" srcOrd="0" destOrd="0" presId="urn:microsoft.com/office/officeart/2005/8/layout/hierarchy2"/>
    <dgm:cxn modelId="{676CEF18-B3D1-4267-974A-C4EDEB4D7199}" type="presOf" srcId="{79F80EC8-EA65-4970-8241-C506FA96744B}" destId="{924D6C56-7585-4612-B146-AFEB2DD2E60E}" srcOrd="0" destOrd="0" presId="urn:microsoft.com/office/officeart/2005/8/layout/hierarchy2"/>
    <dgm:cxn modelId="{F8B9EC1C-762B-4DC5-ACF6-21A6C5E349E3}" type="presOf" srcId="{8E111AEF-7734-404B-9F2B-C05EA9AD669A}" destId="{B37ADE34-B62F-443B-B250-319096FE5308}" srcOrd="1" destOrd="0" presId="urn:microsoft.com/office/officeart/2005/8/layout/hierarchy2"/>
    <dgm:cxn modelId="{F98FA21E-0FA3-416B-BB43-3CBF55A69985}" srcId="{79F80EC8-EA65-4970-8241-C506FA96744B}" destId="{3262C474-8FBB-4CB2-AFFF-CFAB8C32A97E}" srcOrd="0" destOrd="0" parTransId="{8E111AEF-7734-404B-9F2B-C05EA9AD669A}" sibTransId="{3CEBC714-0470-4E60-ACBA-F6253897A4E6}"/>
    <dgm:cxn modelId="{DDC7CF28-3FDB-4FB5-B3ED-FD46427C4CA2}" type="presOf" srcId="{BC41835B-FA76-4023-8B41-8CFCBF5CCC57}" destId="{3EB09631-74D2-4CB1-B1B5-A760816BDD3A}" srcOrd="0" destOrd="0" presId="urn:microsoft.com/office/officeart/2005/8/layout/hierarchy2"/>
    <dgm:cxn modelId="{58390A2A-B228-4176-A44F-428AC73359FC}" type="presOf" srcId="{9CA685CA-A04D-46ED-B4F4-1E52E20CE314}" destId="{7551278E-6661-468C-93DA-988F466664D4}" srcOrd="1" destOrd="0" presId="urn:microsoft.com/office/officeart/2005/8/layout/hierarchy2"/>
    <dgm:cxn modelId="{1BF1FF35-FBD2-43D1-B6F0-59F8E20AB527}" type="presOf" srcId="{107853F4-21CA-4928-994D-D4F71D71276B}" destId="{E0EC4232-0C72-4239-97D9-DF78E5CF5CFC}" srcOrd="0" destOrd="0" presId="urn:microsoft.com/office/officeart/2005/8/layout/hierarchy2"/>
    <dgm:cxn modelId="{4D4A523C-A304-4767-AA59-97C018E1F072}" type="presOf" srcId="{DC4AB75B-E1A5-4D6C-8900-F07165728F9C}" destId="{85447510-1748-4E5C-9837-344814590745}" srcOrd="1" destOrd="0" presId="urn:microsoft.com/office/officeart/2005/8/layout/hierarchy2"/>
    <dgm:cxn modelId="{15757360-637F-46AE-B22F-C42FCB5DD6B6}" type="presOf" srcId="{F2BE2AF4-9CC5-4C52-B7DA-57C16DCD2292}" destId="{5C04B0B6-114D-408C-8DA1-096B22BE5970}" srcOrd="0" destOrd="0" presId="urn:microsoft.com/office/officeart/2005/8/layout/hierarchy2"/>
    <dgm:cxn modelId="{C8405D41-29A4-42B4-BF5A-E9B1EC0E1DC3}" type="presOf" srcId="{3DF5BF07-D5B3-47A1-8B1B-434A72F2DD59}" destId="{FD97DA1B-193D-43E6-95E1-313A188BB84C}" srcOrd="1" destOrd="0" presId="urn:microsoft.com/office/officeart/2005/8/layout/hierarchy2"/>
    <dgm:cxn modelId="{CDAE1F44-C4C3-466E-81AA-2738C011B41E}" type="presOf" srcId="{5AB871B7-E2FB-408E-880D-DD9848FE8A73}" destId="{898AEB73-8DFC-4D3B-961B-5792FED8E8E6}" srcOrd="0" destOrd="0" presId="urn:microsoft.com/office/officeart/2005/8/layout/hierarchy2"/>
    <dgm:cxn modelId="{3A1D2864-AACF-4394-99B6-C1C30E0059AE}" type="presOf" srcId="{107853F4-21CA-4928-994D-D4F71D71276B}" destId="{E2495E0A-E128-4173-9B79-58F8D9147649}" srcOrd="1" destOrd="0" presId="urn:microsoft.com/office/officeart/2005/8/layout/hierarchy2"/>
    <dgm:cxn modelId="{E3551F4B-3F97-48B9-83DF-864F82E5F4C6}" srcId="{C2DED714-4656-4E2A-B46A-7F2E60CFCADC}" destId="{BC41835B-FA76-4023-8B41-8CFCBF5CCC57}" srcOrd="1" destOrd="0" parTransId="{107853F4-21CA-4928-994D-D4F71D71276B}" sibTransId="{432C907A-072D-45CE-9CE0-ED4B4D38E24E}"/>
    <dgm:cxn modelId="{2BE49852-B3B6-45CA-9D5C-3018504F0A8E}" type="presOf" srcId="{C2DED714-4656-4E2A-B46A-7F2E60CFCADC}" destId="{88D9E56C-33DD-4CD5-9FBB-34300A19133A}" srcOrd="0" destOrd="0" presId="urn:microsoft.com/office/officeart/2005/8/layout/hierarchy2"/>
    <dgm:cxn modelId="{D937607C-8269-4958-AEF7-3FD4ACF3B673}" type="presOf" srcId="{8E111AEF-7734-404B-9F2B-C05EA9AD669A}" destId="{6E612F99-4E4E-4B7C-8F2B-EF279B544D27}" srcOrd="0" destOrd="0" presId="urn:microsoft.com/office/officeart/2005/8/layout/hierarchy2"/>
    <dgm:cxn modelId="{C74CA98B-D0A1-492B-968D-63FE5A5A3F5F}" srcId="{C2DED714-4656-4E2A-B46A-7F2E60CFCADC}" destId="{5AB871B7-E2FB-408E-880D-DD9848FE8A73}" srcOrd="0" destOrd="0" parTransId="{9CA685CA-A04D-46ED-B4F4-1E52E20CE314}" sibTransId="{73EF2B7A-1ABB-4D88-BCAE-45763555F1E8}"/>
    <dgm:cxn modelId="{C2592791-4460-4BA4-9462-D973B105EAF8}" type="presOf" srcId="{3DF5BF07-D5B3-47A1-8B1B-434A72F2DD59}" destId="{8021C93E-7469-4AF7-BC8C-4A0CAA5995DA}" srcOrd="0" destOrd="0" presId="urn:microsoft.com/office/officeart/2005/8/layout/hierarchy2"/>
    <dgm:cxn modelId="{0B700BA6-A879-4475-979F-83F71E065599}" srcId="{F0B99D4B-2E7B-4165-83B5-880F3DBEE65A}" destId="{C2DED714-4656-4E2A-B46A-7F2E60CFCADC}" srcOrd="0" destOrd="0" parTransId="{3DF5BF07-D5B3-47A1-8B1B-434A72F2DD59}" sibTransId="{8C9718E2-D09E-4518-8A67-51205C491686}"/>
    <dgm:cxn modelId="{173F55B0-AEE5-456A-A51E-EF8DDADE346F}" type="presOf" srcId="{9CA685CA-A04D-46ED-B4F4-1E52E20CE314}" destId="{D3A3321C-B962-426F-A83E-671AF30C28DF}" srcOrd="0" destOrd="0" presId="urn:microsoft.com/office/officeart/2005/8/layout/hierarchy2"/>
    <dgm:cxn modelId="{FEB8F0BD-125D-4A06-9462-69EFF12D2C13}" srcId="{F0B99D4B-2E7B-4165-83B5-880F3DBEE65A}" destId="{79F80EC8-EA65-4970-8241-C506FA96744B}" srcOrd="1" destOrd="0" parTransId="{DC4AB75B-E1A5-4D6C-8900-F07165728F9C}" sibTransId="{5CA833D1-EBA2-43EF-9336-FD9474B43659}"/>
    <dgm:cxn modelId="{96065CF6-1C6D-45CA-A2C7-3462536D7CA7}" type="presOf" srcId="{3262C474-8FBB-4CB2-AFFF-CFAB8C32A97E}" destId="{1D7F62E9-9F30-44D7-8E00-7C70F416094C}" srcOrd="0" destOrd="0" presId="urn:microsoft.com/office/officeart/2005/8/layout/hierarchy2"/>
    <dgm:cxn modelId="{63B693F8-2096-4AA8-833B-FFBEA1B06484}" srcId="{F2BE2AF4-9CC5-4C52-B7DA-57C16DCD2292}" destId="{F0B99D4B-2E7B-4165-83B5-880F3DBEE65A}" srcOrd="0" destOrd="0" parTransId="{2F3AC262-D8BD-4046-8AEC-F91EF3D385B9}" sibTransId="{B86FB065-76E6-4AEB-AE3A-97A29211FB9F}"/>
    <dgm:cxn modelId="{4B2B7D49-394B-4DE3-86B9-79719D8FDD6B}" type="presParOf" srcId="{5C04B0B6-114D-408C-8DA1-096B22BE5970}" destId="{7EA4A547-F653-4674-A203-CD2FB9E73156}" srcOrd="0" destOrd="0" presId="urn:microsoft.com/office/officeart/2005/8/layout/hierarchy2"/>
    <dgm:cxn modelId="{1C7584D3-74A0-47A5-B4DD-6377AEE5CE31}" type="presParOf" srcId="{7EA4A547-F653-4674-A203-CD2FB9E73156}" destId="{3E8C55F1-B66E-4CB1-A2CA-12CBF23AA433}" srcOrd="0" destOrd="0" presId="urn:microsoft.com/office/officeart/2005/8/layout/hierarchy2"/>
    <dgm:cxn modelId="{C8AB25EE-8931-4545-A7AC-ADD4FC2F1935}" type="presParOf" srcId="{7EA4A547-F653-4674-A203-CD2FB9E73156}" destId="{EAD8E0C9-17BB-44F8-AD1F-84DFA6D624C8}" srcOrd="1" destOrd="0" presId="urn:microsoft.com/office/officeart/2005/8/layout/hierarchy2"/>
    <dgm:cxn modelId="{3F3FDBE7-F360-4794-8910-2814F4FD696B}" type="presParOf" srcId="{EAD8E0C9-17BB-44F8-AD1F-84DFA6D624C8}" destId="{8021C93E-7469-4AF7-BC8C-4A0CAA5995DA}" srcOrd="0" destOrd="0" presId="urn:microsoft.com/office/officeart/2005/8/layout/hierarchy2"/>
    <dgm:cxn modelId="{BC43EA5F-85A5-4347-9D4A-C947242DC9D2}" type="presParOf" srcId="{8021C93E-7469-4AF7-BC8C-4A0CAA5995DA}" destId="{FD97DA1B-193D-43E6-95E1-313A188BB84C}" srcOrd="0" destOrd="0" presId="urn:microsoft.com/office/officeart/2005/8/layout/hierarchy2"/>
    <dgm:cxn modelId="{C837B8F3-A4CD-4667-92EC-12113BA79472}" type="presParOf" srcId="{EAD8E0C9-17BB-44F8-AD1F-84DFA6D624C8}" destId="{42482B06-A0D7-40FD-88FA-23652B1E7D0A}" srcOrd="1" destOrd="0" presId="urn:microsoft.com/office/officeart/2005/8/layout/hierarchy2"/>
    <dgm:cxn modelId="{C54E0E53-2F6C-44BD-85AF-33B8545E023A}" type="presParOf" srcId="{42482B06-A0D7-40FD-88FA-23652B1E7D0A}" destId="{88D9E56C-33DD-4CD5-9FBB-34300A19133A}" srcOrd="0" destOrd="0" presId="urn:microsoft.com/office/officeart/2005/8/layout/hierarchy2"/>
    <dgm:cxn modelId="{F11E0349-4C1F-4392-8D88-639B848E0AC5}" type="presParOf" srcId="{42482B06-A0D7-40FD-88FA-23652B1E7D0A}" destId="{B656AE6E-DB23-4D45-A93B-9214B099A5FB}" srcOrd="1" destOrd="0" presId="urn:microsoft.com/office/officeart/2005/8/layout/hierarchy2"/>
    <dgm:cxn modelId="{3ED0D22A-5E2D-4C7E-85EB-97004B561D00}" type="presParOf" srcId="{B656AE6E-DB23-4D45-A93B-9214B099A5FB}" destId="{D3A3321C-B962-426F-A83E-671AF30C28DF}" srcOrd="0" destOrd="0" presId="urn:microsoft.com/office/officeart/2005/8/layout/hierarchy2"/>
    <dgm:cxn modelId="{63190342-E6C4-4937-9E94-175C5CE5043B}" type="presParOf" srcId="{D3A3321C-B962-426F-A83E-671AF30C28DF}" destId="{7551278E-6661-468C-93DA-988F466664D4}" srcOrd="0" destOrd="0" presId="urn:microsoft.com/office/officeart/2005/8/layout/hierarchy2"/>
    <dgm:cxn modelId="{1F7B8DEC-29DE-489F-AB5B-049853077509}" type="presParOf" srcId="{B656AE6E-DB23-4D45-A93B-9214B099A5FB}" destId="{29530BA8-A695-4CA3-A734-FE2BA9B5FB60}" srcOrd="1" destOrd="0" presId="urn:microsoft.com/office/officeart/2005/8/layout/hierarchy2"/>
    <dgm:cxn modelId="{90638D0C-F14E-4D97-A8C1-EF84F579F668}" type="presParOf" srcId="{29530BA8-A695-4CA3-A734-FE2BA9B5FB60}" destId="{898AEB73-8DFC-4D3B-961B-5792FED8E8E6}" srcOrd="0" destOrd="0" presId="urn:microsoft.com/office/officeart/2005/8/layout/hierarchy2"/>
    <dgm:cxn modelId="{771E34C8-88A0-4B0B-80C4-10706B062434}" type="presParOf" srcId="{29530BA8-A695-4CA3-A734-FE2BA9B5FB60}" destId="{B647E7D3-A873-460B-A77C-86B112FC15A4}" srcOrd="1" destOrd="0" presId="urn:microsoft.com/office/officeart/2005/8/layout/hierarchy2"/>
    <dgm:cxn modelId="{6ECDE1E0-C468-4A78-95CE-2B5D97C253F8}" type="presParOf" srcId="{B656AE6E-DB23-4D45-A93B-9214B099A5FB}" destId="{E0EC4232-0C72-4239-97D9-DF78E5CF5CFC}" srcOrd="2" destOrd="0" presId="urn:microsoft.com/office/officeart/2005/8/layout/hierarchy2"/>
    <dgm:cxn modelId="{98DDAB95-B71A-442A-B8D4-D3CEA6CACF4C}" type="presParOf" srcId="{E0EC4232-0C72-4239-97D9-DF78E5CF5CFC}" destId="{E2495E0A-E128-4173-9B79-58F8D9147649}" srcOrd="0" destOrd="0" presId="urn:microsoft.com/office/officeart/2005/8/layout/hierarchy2"/>
    <dgm:cxn modelId="{64F454C6-DBF1-4D93-9250-C56390D87918}" type="presParOf" srcId="{B656AE6E-DB23-4D45-A93B-9214B099A5FB}" destId="{08C81FDE-A960-47D2-995A-5A10FC35569A}" srcOrd="3" destOrd="0" presId="urn:microsoft.com/office/officeart/2005/8/layout/hierarchy2"/>
    <dgm:cxn modelId="{5779F8E6-2FD5-4F02-B22B-28024598D4CE}" type="presParOf" srcId="{08C81FDE-A960-47D2-995A-5A10FC35569A}" destId="{3EB09631-74D2-4CB1-B1B5-A760816BDD3A}" srcOrd="0" destOrd="0" presId="urn:microsoft.com/office/officeart/2005/8/layout/hierarchy2"/>
    <dgm:cxn modelId="{0D791B2D-6086-4C03-B6AD-4EB217989146}" type="presParOf" srcId="{08C81FDE-A960-47D2-995A-5A10FC35569A}" destId="{7B59A473-3235-48F5-A250-333C18B1C885}" srcOrd="1" destOrd="0" presId="urn:microsoft.com/office/officeart/2005/8/layout/hierarchy2"/>
    <dgm:cxn modelId="{3BFEA4E5-6C83-4C11-92AD-4DC73CDC00B6}" type="presParOf" srcId="{EAD8E0C9-17BB-44F8-AD1F-84DFA6D624C8}" destId="{440B819A-2E25-4FC8-A727-58D338765D93}" srcOrd="2" destOrd="0" presId="urn:microsoft.com/office/officeart/2005/8/layout/hierarchy2"/>
    <dgm:cxn modelId="{50BC87D3-2277-4EBE-8F33-B8B2BB90ED55}" type="presParOf" srcId="{440B819A-2E25-4FC8-A727-58D338765D93}" destId="{85447510-1748-4E5C-9837-344814590745}" srcOrd="0" destOrd="0" presId="urn:microsoft.com/office/officeart/2005/8/layout/hierarchy2"/>
    <dgm:cxn modelId="{2D0D5117-993D-49CE-930A-FC51136ADFA8}" type="presParOf" srcId="{EAD8E0C9-17BB-44F8-AD1F-84DFA6D624C8}" destId="{2DB00944-8AE7-416D-9440-FF418EFE9674}" srcOrd="3" destOrd="0" presId="urn:microsoft.com/office/officeart/2005/8/layout/hierarchy2"/>
    <dgm:cxn modelId="{95C89A77-6259-4623-8865-713F9E824068}" type="presParOf" srcId="{2DB00944-8AE7-416D-9440-FF418EFE9674}" destId="{924D6C56-7585-4612-B146-AFEB2DD2E60E}" srcOrd="0" destOrd="0" presId="urn:microsoft.com/office/officeart/2005/8/layout/hierarchy2"/>
    <dgm:cxn modelId="{7B678826-3A2E-4C39-A54A-24039940103F}" type="presParOf" srcId="{2DB00944-8AE7-416D-9440-FF418EFE9674}" destId="{0BF310C4-5B7A-4285-9020-D40F2CA2D35A}" srcOrd="1" destOrd="0" presId="urn:microsoft.com/office/officeart/2005/8/layout/hierarchy2"/>
    <dgm:cxn modelId="{325B5A69-5BF6-40AA-936E-881DC5F53C43}" type="presParOf" srcId="{0BF310C4-5B7A-4285-9020-D40F2CA2D35A}" destId="{6E612F99-4E4E-4B7C-8F2B-EF279B544D27}" srcOrd="0" destOrd="0" presId="urn:microsoft.com/office/officeart/2005/8/layout/hierarchy2"/>
    <dgm:cxn modelId="{88FD20CB-891F-409D-A29C-B2846D20FC9E}" type="presParOf" srcId="{6E612F99-4E4E-4B7C-8F2B-EF279B544D27}" destId="{B37ADE34-B62F-443B-B250-319096FE5308}" srcOrd="0" destOrd="0" presId="urn:microsoft.com/office/officeart/2005/8/layout/hierarchy2"/>
    <dgm:cxn modelId="{84D24976-E228-4AE0-A020-9C177E5326AC}" type="presParOf" srcId="{0BF310C4-5B7A-4285-9020-D40F2CA2D35A}" destId="{2F7EED57-C59D-4C7D-8971-F9527B01E8DD}" srcOrd="1" destOrd="0" presId="urn:microsoft.com/office/officeart/2005/8/layout/hierarchy2"/>
    <dgm:cxn modelId="{8E62D0E4-F203-4886-8094-DEBA84C582E9}" type="presParOf" srcId="{2F7EED57-C59D-4C7D-8971-F9527B01E8DD}" destId="{1D7F62E9-9F30-44D7-8E00-7C70F416094C}" srcOrd="0" destOrd="0" presId="urn:microsoft.com/office/officeart/2005/8/layout/hierarchy2"/>
    <dgm:cxn modelId="{3D525A81-408F-4E68-9724-26608A7D3DAC}" type="presParOf" srcId="{2F7EED57-C59D-4C7D-8971-F9527B01E8DD}" destId="{AB7B85F9-EFFA-40A9-BEF0-1C24325ED78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FC6EB-EAC0-4A55-A889-A585160D9B94}">
      <dsp:nvSpPr>
        <dsp:cNvPr id="0" name=""/>
        <dsp:cNvSpPr/>
      </dsp:nvSpPr>
      <dsp:spPr>
        <a:xfrm>
          <a:off x="21173" y="1516"/>
          <a:ext cx="2396584" cy="1198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Штатный ППС, совместители</a:t>
          </a:r>
        </a:p>
      </dsp:txBody>
      <dsp:txXfrm>
        <a:off x="56270" y="36613"/>
        <a:ext cx="2326390" cy="1128098"/>
      </dsp:txXfrm>
    </dsp:sp>
    <dsp:sp modelId="{25905BB7-12E1-464A-AFE2-1063C4B245D1}">
      <dsp:nvSpPr>
        <dsp:cNvPr id="0" name=""/>
        <dsp:cNvSpPr/>
      </dsp:nvSpPr>
      <dsp:spPr>
        <a:xfrm>
          <a:off x="260832" y="1199808"/>
          <a:ext cx="239658" cy="1340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0277"/>
              </a:lnTo>
              <a:lnTo>
                <a:pt x="239658" y="13402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41CEB-69EC-4789-891D-90D0A7EB3C48}">
      <dsp:nvSpPr>
        <dsp:cNvPr id="0" name=""/>
        <dsp:cNvSpPr/>
      </dsp:nvSpPr>
      <dsp:spPr>
        <a:xfrm>
          <a:off x="500490" y="1499381"/>
          <a:ext cx="2665078" cy="2081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/>
            <a:t>Бакалавры, специалисты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Начертательная геометрия, инженерная и компьютерная графика, жизненный цикл изделия</a:t>
          </a:r>
        </a:p>
      </dsp:txBody>
      <dsp:txXfrm>
        <a:off x="561452" y="1560343"/>
        <a:ext cx="2543154" cy="1959485"/>
      </dsp:txXfrm>
    </dsp:sp>
    <dsp:sp modelId="{5208EB43-4FE3-4A14-B42C-6B4C3A31DF9C}">
      <dsp:nvSpPr>
        <dsp:cNvPr id="0" name=""/>
        <dsp:cNvSpPr/>
      </dsp:nvSpPr>
      <dsp:spPr>
        <a:xfrm>
          <a:off x="3285398" y="1516"/>
          <a:ext cx="2396584" cy="1198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Внешний ППС</a:t>
          </a:r>
        </a:p>
      </dsp:txBody>
      <dsp:txXfrm>
        <a:off x="3320495" y="36613"/>
        <a:ext cx="2326390" cy="1128098"/>
      </dsp:txXfrm>
    </dsp:sp>
    <dsp:sp modelId="{23977288-B251-4ED4-9FED-56A01C4C8090}">
      <dsp:nvSpPr>
        <dsp:cNvPr id="0" name=""/>
        <dsp:cNvSpPr/>
      </dsp:nvSpPr>
      <dsp:spPr>
        <a:xfrm>
          <a:off x="3525057" y="1199808"/>
          <a:ext cx="239658" cy="1269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9908"/>
              </a:lnTo>
              <a:lnTo>
                <a:pt x="239658" y="1269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7DCC2-0482-4E9D-B550-4912490BA7AE}">
      <dsp:nvSpPr>
        <dsp:cNvPr id="0" name=""/>
        <dsp:cNvSpPr/>
      </dsp:nvSpPr>
      <dsp:spPr>
        <a:xfrm>
          <a:off x="3764715" y="1499381"/>
          <a:ext cx="3094815" cy="1940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/>
            <a:t>Бакалавры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Компьютерная геометрия, геометрическое моделирование, объектно-ориентированное программирование</a:t>
          </a:r>
        </a:p>
      </dsp:txBody>
      <dsp:txXfrm>
        <a:off x="3821555" y="1556221"/>
        <a:ext cx="2981135" cy="1826990"/>
      </dsp:txXfrm>
    </dsp:sp>
    <dsp:sp modelId="{D3DD03D3-D6A4-4E86-A6B9-B9861CE20844}">
      <dsp:nvSpPr>
        <dsp:cNvPr id="0" name=""/>
        <dsp:cNvSpPr/>
      </dsp:nvSpPr>
      <dsp:spPr>
        <a:xfrm>
          <a:off x="3525057" y="1199808"/>
          <a:ext cx="211608" cy="3114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4637"/>
              </a:lnTo>
              <a:lnTo>
                <a:pt x="211608" y="31146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422E4-9AA5-4867-8649-224362D705F5}">
      <dsp:nvSpPr>
        <dsp:cNvPr id="0" name=""/>
        <dsp:cNvSpPr/>
      </dsp:nvSpPr>
      <dsp:spPr>
        <a:xfrm>
          <a:off x="3736665" y="3715299"/>
          <a:ext cx="3931414" cy="1198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/>
            <a:t>Магистры, аспиранты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Подготовка к научно-методической деятельности по профилю </a:t>
          </a:r>
          <a:r>
            <a:rPr lang="ru-RU" sz="1700" b="1" i="1" kern="1200" dirty="0"/>
            <a:t>инженерная геометрия и компьютерная графика</a:t>
          </a:r>
        </a:p>
      </dsp:txBody>
      <dsp:txXfrm>
        <a:off x="3771762" y="3750396"/>
        <a:ext cx="3861220" cy="1128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C55F1-B66E-4CB1-A2CA-12CBF23AA433}">
      <dsp:nvSpPr>
        <dsp:cNvPr id="0" name=""/>
        <dsp:cNvSpPr/>
      </dsp:nvSpPr>
      <dsp:spPr>
        <a:xfrm>
          <a:off x="1598" y="2011875"/>
          <a:ext cx="1805586" cy="902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Кафедра ИГ</a:t>
          </a:r>
        </a:p>
      </dsp:txBody>
      <dsp:txXfrm>
        <a:off x="28040" y="2038317"/>
        <a:ext cx="1752702" cy="849909"/>
      </dsp:txXfrm>
    </dsp:sp>
    <dsp:sp modelId="{8021C93E-7469-4AF7-BC8C-4A0CAA5995DA}">
      <dsp:nvSpPr>
        <dsp:cNvPr id="0" name=""/>
        <dsp:cNvSpPr/>
      </dsp:nvSpPr>
      <dsp:spPr>
        <a:xfrm rot="18770822">
          <a:off x="1637280" y="2055507"/>
          <a:ext cx="1062041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1062041" y="18435"/>
              </a:lnTo>
            </a:path>
          </a:pathLst>
        </a:custGeom>
        <a:noFill/>
        <a:ln w="44450" cap="flat" cmpd="sng" algn="ctr">
          <a:solidFill>
            <a:schemeClr val="tx2">
              <a:lumMod val="60000"/>
              <a:lumOff val="40000"/>
            </a:schemeClr>
          </a:solidFill>
          <a:prstDash val="solid"/>
          <a:headEnd type="arrow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2141750" y="2047391"/>
        <a:ext cx="53102" cy="53102"/>
      </dsp:txXfrm>
    </dsp:sp>
    <dsp:sp modelId="{88D9E56C-33DD-4CD5-9FBB-34300A19133A}">
      <dsp:nvSpPr>
        <dsp:cNvPr id="0" name=""/>
        <dsp:cNvSpPr/>
      </dsp:nvSpPr>
      <dsp:spPr>
        <a:xfrm>
          <a:off x="2529418" y="1233216"/>
          <a:ext cx="1805586" cy="902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Лаборатория 18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ИПУ РАН</a:t>
          </a:r>
        </a:p>
      </dsp:txBody>
      <dsp:txXfrm>
        <a:off x="2555860" y="1259658"/>
        <a:ext cx="1752702" cy="849909"/>
      </dsp:txXfrm>
    </dsp:sp>
    <dsp:sp modelId="{D3A3321C-B962-426F-A83E-671AF30C28DF}">
      <dsp:nvSpPr>
        <dsp:cNvPr id="0" name=""/>
        <dsp:cNvSpPr/>
      </dsp:nvSpPr>
      <dsp:spPr>
        <a:xfrm rot="18113909">
          <a:off x="4018994" y="1097269"/>
          <a:ext cx="1340207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1340207" y="18435"/>
              </a:lnTo>
            </a:path>
          </a:pathLst>
        </a:custGeom>
        <a:noFill/>
        <a:ln w="44450" cap="flat" cmpd="sng" algn="ctr">
          <a:solidFill>
            <a:schemeClr val="tx2">
              <a:lumMod val="60000"/>
              <a:lumOff val="40000"/>
            </a:schemeClr>
          </a:solidFill>
          <a:prstDash val="solid"/>
          <a:headEnd type="arrow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55593" y="1082199"/>
        <a:ext cx="67010" cy="67010"/>
      </dsp:txXfrm>
    </dsp:sp>
    <dsp:sp modelId="{898AEB73-8DFC-4D3B-961B-5792FED8E8E6}">
      <dsp:nvSpPr>
        <dsp:cNvPr id="0" name=""/>
        <dsp:cNvSpPr/>
      </dsp:nvSpPr>
      <dsp:spPr>
        <a:xfrm>
          <a:off x="5043192" y="95399"/>
          <a:ext cx="1805586" cy="902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ИМАШ РАН</a:t>
          </a:r>
        </a:p>
      </dsp:txBody>
      <dsp:txXfrm>
        <a:off x="5069634" y="121841"/>
        <a:ext cx="1752702" cy="849909"/>
      </dsp:txXfrm>
    </dsp:sp>
    <dsp:sp modelId="{E0EC4232-0C72-4239-97D9-DF78E5CF5CFC}">
      <dsp:nvSpPr>
        <dsp:cNvPr id="0" name=""/>
        <dsp:cNvSpPr/>
      </dsp:nvSpPr>
      <dsp:spPr>
        <a:xfrm rot="2142401">
          <a:off x="4251405" y="1925730"/>
          <a:ext cx="889434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889434" y="18435"/>
              </a:lnTo>
            </a:path>
          </a:pathLst>
        </a:custGeom>
        <a:noFill/>
        <a:ln w="44450" cap="flat" cmpd="sng" algn="ctr">
          <a:solidFill>
            <a:schemeClr val="accent1"/>
          </a:solidFill>
          <a:prstDash val="solid"/>
          <a:headEnd type="arrow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73886" y="1921930"/>
        <a:ext cx="44471" cy="44471"/>
      </dsp:txXfrm>
    </dsp:sp>
    <dsp:sp modelId="{3EB09631-74D2-4CB1-B1B5-A760816BDD3A}">
      <dsp:nvSpPr>
        <dsp:cNvPr id="0" name=""/>
        <dsp:cNvSpPr/>
      </dsp:nvSpPr>
      <dsp:spPr>
        <a:xfrm>
          <a:off x="5057239" y="1752322"/>
          <a:ext cx="1805586" cy="902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ИПМаш</a:t>
          </a:r>
          <a:r>
            <a:rPr lang="ru-RU" sz="1700" kern="1200" dirty="0"/>
            <a:t> НАН Украины</a:t>
          </a:r>
        </a:p>
      </dsp:txBody>
      <dsp:txXfrm>
        <a:off x="5083681" y="1778764"/>
        <a:ext cx="1752702" cy="849909"/>
      </dsp:txXfrm>
    </dsp:sp>
    <dsp:sp modelId="{440B819A-2E25-4FC8-A727-58D338765D93}">
      <dsp:nvSpPr>
        <dsp:cNvPr id="0" name=""/>
        <dsp:cNvSpPr/>
      </dsp:nvSpPr>
      <dsp:spPr>
        <a:xfrm rot="2829178">
          <a:off x="1637280" y="2834166"/>
          <a:ext cx="1062041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1062041" y="18435"/>
              </a:lnTo>
            </a:path>
          </a:pathLst>
        </a:custGeom>
        <a:noFill/>
        <a:ln w="44450" cap="flat" cmpd="sng" algn="ctr">
          <a:solidFill>
            <a:schemeClr val="tx2">
              <a:lumMod val="60000"/>
              <a:lumOff val="40000"/>
            </a:schemeClr>
          </a:solidFill>
          <a:prstDash val="solid"/>
          <a:headEnd type="arrow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2141750" y="2826050"/>
        <a:ext cx="53102" cy="53102"/>
      </dsp:txXfrm>
    </dsp:sp>
    <dsp:sp modelId="{924D6C56-7585-4612-B146-AFEB2DD2E60E}">
      <dsp:nvSpPr>
        <dsp:cNvPr id="0" name=""/>
        <dsp:cNvSpPr/>
      </dsp:nvSpPr>
      <dsp:spPr>
        <a:xfrm>
          <a:off x="2529418" y="2790534"/>
          <a:ext cx="1805586" cy="902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ННГАСУ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Нижний Новгород</a:t>
          </a:r>
        </a:p>
      </dsp:txBody>
      <dsp:txXfrm>
        <a:off x="2555860" y="2816976"/>
        <a:ext cx="1752702" cy="849909"/>
      </dsp:txXfrm>
    </dsp:sp>
    <dsp:sp modelId="{6E612F99-4E4E-4B7C-8F2B-EF279B544D27}">
      <dsp:nvSpPr>
        <dsp:cNvPr id="0" name=""/>
        <dsp:cNvSpPr/>
      </dsp:nvSpPr>
      <dsp:spPr>
        <a:xfrm rot="630096">
          <a:off x="4328972" y="3289133"/>
          <a:ext cx="720251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720251" y="18435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headEnd type="arrow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71092" y="3289562"/>
        <a:ext cx="36012" cy="36012"/>
      </dsp:txXfrm>
    </dsp:sp>
    <dsp:sp modelId="{1D7F62E9-9F30-44D7-8E00-7C70F416094C}">
      <dsp:nvSpPr>
        <dsp:cNvPr id="0" name=""/>
        <dsp:cNvSpPr/>
      </dsp:nvSpPr>
      <dsp:spPr>
        <a:xfrm>
          <a:off x="5043192" y="2921809"/>
          <a:ext cx="1805586" cy="902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НМС по инженерной геометрии</a:t>
          </a:r>
        </a:p>
      </dsp:txBody>
      <dsp:txXfrm>
        <a:off x="5069634" y="2948251"/>
        <a:ext cx="1752702" cy="849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2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r">
              <a:defRPr sz="1300"/>
            </a:lvl1pPr>
          </a:lstStyle>
          <a:p>
            <a:fld id="{07F35C43-9F4D-4B92-BFFC-274B4E5AD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42155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r">
              <a:defRPr sz="1300"/>
            </a:lvl1pPr>
          </a:lstStyle>
          <a:p>
            <a:fld id="{31BEF56C-82FA-42FB-8599-54347A13AA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30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2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r">
              <a:defRPr sz="1300"/>
            </a:lvl1pPr>
          </a:lstStyle>
          <a:p>
            <a:fld id="{49A7183F-7B97-457E-ADB8-BF9FF07343E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4538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3" tIns="47841" rIns="95683" bIns="478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21942"/>
            <a:ext cx="5447030" cy="4473416"/>
          </a:xfrm>
          <a:prstGeom prst="rect">
            <a:avLst/>
          </a:prstGeom>
        </p:spPr>
        <p:txBody>
          <a:bodyPr vert="horz" lIns="95683" tIns="47841" rIns="95683" bIns="4784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5"/>
            <a:ext cx="2950475" cy="497046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r">
              <a:defRPr sz="1300"/>
            </a:lvl1pPr>
          </a:lstStyle>
          <a:p>
            <a:fld id="{EB7454E6-F7B9-461E-B3D3-612D0AD4FE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2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526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Исследованы</a:t>
            </a:r>
            <a:r>
              <a:rPr lang="ru-RU" baseline="0" dirty="0"/>
              <a:t> известные аналитические подходы к решению задач прокладки пути с препятствиями. Для этих подходов разработан общий математический принцип </a:t>
            </a:r>
            <a:r>
              <a:rPr lang="en-US" baseline="0" dirty="0"/>
              <a:t>R-</a:t>
            </a:r>
            <a:r>
              <a:rPr lang="ru-RU" baseline="0" dirty="0"/>
              <a:t>функционального моделирования, позволяющий создавать основу в виде поверхности функции для решения таких задач. Далее, в зависимости от подхода, выбирается средство анализа рельефа такой поверхности средствами функционально-воксельного моделирования. В частности, для метода потенциалов используется принцип движения по градиенту (рисунок справа). В остальных случаях для поиска решений выделяются хребты рельефа (рельефная трассировка) или его лощины (диаграмма Вороного).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3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0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67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4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40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35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1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2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94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9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B1CE8-0FCD-4649-950F-63302A8FB2A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5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454E6-F7B9-461E-B3D3-612D0AD4FE7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60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4267-6A5D-45A1-B98F-F478D8138BA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7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82911"/>
            <a:ext cx="777240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2569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7544" y="188640"/>
            <a:ext cx="6552728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ИНСТИТУТ ИНФОРМАЦИОННЫХ СИСТЕМ И ТЕХНОЛОГИЙ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467544" y="6448251"/>
            <a:ext cx="6336704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 i="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r>
              <a:rPr lang="ru-RU"/>
              <a:t>© ФГБОУ ВО «МГТУ «СТАНКИН» / ИИСТ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16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9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5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61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7"/>
          </a:xfrm>
        </p:spPr>
        <p:txBody>
          <a:bodyPr/>
          <a:lstStyle>
            <a:lvl1pPr marL="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ru-RU" dirty="0"/>
              <a:t>Образец текста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8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9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1349"/>
            <a:ext cx="4038600" cy="4669979"/>
          </a:xfrm>
        </p:spPr>
        <p:txBody>
          <a:bodyPr anchor="ctr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1349"/>
            <a:ext cx="4038600" cy="4669979"/>
          </a:xfrm>
        </p:spPr>
        <p:txBody>
          <a:bodyPr anchor="ctr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1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3004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9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9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9200"/>
            <a:ext cx="3008313" cy="5853600"/>
          </a:xfrm>
        </p:spPr>
        <p:txBody>
          <a:bodyPr anchor="t">
            <a:normAutofit/>
          </a:bodyPr>
          <a:lstStyle>
            <a:lvl1pPr algn="l">
              <a:defRPr sz="24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52821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ИИСТ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ИНФОРМАЦИОННЫХ СИСТЕМ И ТЕХНОЛОГИЙ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57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00809"/>
            <a:ext cx="8229600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67544" y="6448251"/>
            <a:ext cx="6336704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 i="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r>
              <a:rPr lang="ru-RU"/>
              <a:t>© ФГБОУ ВО «МГТУ «СТАНКИН» / ИИСТ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7544" y="188640"/>
            <a:ext cx="7488832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ИНСТИТУТ ИНФОРМАЦИОННЫХ СИСТЕМ И ТЕХНОЛОГИЙ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44408" y="6448251"/>
            <a:ext cx="442392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3625AA4-C689-466C-ACCC-780DA97B693A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95536" y="435617"/>
            <a:ext cx="8390655" cy="170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395536" y="6428476"/>
            <a:ext cx="8390655" cy="206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2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2.gif"/><Relationship Id="rId3" Type="http://schemas.openxmlformats.org/officeDocument/2006/relationships/image" Target="../media/image62.gif"/><Relationship Id="rId7" Type="http://schemas.openxmlformats.org/officeDocument/2006/relationships/image" Target="../media/image66.gif"/><Relationship Id="rId12" Type="http://schemas.openxmlformats.org/officeDocument/2006/relationships/image" Target="../media/image7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11" Type="http://schemas.openxmlformats.org/officeDocument/2006/relationships/image" Target="../media/image70.gif"/><Relationship Id="rId5" Type="http://schemas.openxmlformats.org/officeDocument/2006/relationships/image" Target="../media/image64.tiff"/><Relationship Id="rId10" Type="http://schemas.openxmlformats.org/officeDocument/2006/relationships/image" Target="../media/image69.gif"/><Relationship Id="rId4" Type="http://schemas.openxmlformats.org/officeDocument/2006/relationships/image" Target="../media/image63.png"/><Relationship Id="rId9" Type="http://schemas.openxmlformats.org/officeDocument/2006/relationships/image" Target="../media/image6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tiff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eg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1.jpeg"/><Relationship Id="rId10" Type="http://schemas.openxmlformats.org/officeDocument/2006/relationships/image" Target="../media/image28.emf"/><Relationship Id="rId4" Type="http://schemas.openxmlformats.org/officeDocument/2006/relationships/image" Target="../media/image30.jpe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949280"/>
            <a:ext cx="9144000" cy="3600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2025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427602"/>
            <a:ext cx="547260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ВО «МГТУ «СТАНКИН»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производственных технологий и инжиниринга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(ИПТИ)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708920"/>
            <a:ext cx="91440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инженерной графики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5229200"/>
            <a:ext cx="788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Толок Алексей Вячеславович, д.т.н., проф., заведующий кафедрой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7000A0-2A8B-4D01-8922-45C5C1EE2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59440"/>
            <a:ext cx="3635896" cy="1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5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32" y="787785"/>
            <a:ext cx="1524178" cy="1317627"/>
          </a:xfrm>
          <a:prstGeom prst="rect">
            <a:avLst/>
          </a:prstGeom>
        </p:spPr>
      </p:pic>
      <p:sp>
        <p:nvSpPr>
          <p:cNvPr id="41" name="Скругленный прямоугольник 48">
            <a:extLst>
              <a:ext uri="{FF2B5EF4-FFF2-40B4-BE49-F238E27FC236}">
                <a16:creationId xmlns:a16="http://schemas.microsoft.com/office/drawing/2014/main" id="{466863DD-76DF-44EB-B79D-C8A6F937449E}"/>
              </a:ext>
            </a:extLst>
          </p:cNvPr>
          <p:cNvSpPr/>
          <p:nvPr/>
        </p:nvSpPr>
        <p:spPr>
          <a:xfrm>
            <a:off x="346711" y="707295"/>
            <a:ext cx="8460660" cy="149221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519" y="2549961"/>
            <a:ext cx="1172840" cy="1285162"/>
          </a:xfrm>
          <a:prstGeom prst="rect">
            <a:avLst/>
          </a:prstGeom>
        </p:spPr>
      </p:pic>
      <p:sp>
        <p:nvSpPr>
          <p:cNvPr id="50" name="Скругленный прямоугольник 49"/>
          <p:cNvSpPr/>
          <p:nvPr/>
        </p:nvSpPr>
        <p:spPr>
          <a:xfrm>
            <a:off x="5514772" y="2138867"/>
            <a:ext cx="3524736" cy="199796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34778" y="2358012"/>
            <a:ext cx="3236646" cy="389903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06672" y="2403614"/>
            <a:ext cx="1714500" cy="153352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ФВМ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199" y="2475566"/>
            <a:ext cx="2962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Задачи локального управления агентами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5606332" y="2720097"/>
            <a:ext cx="1183779" cy="1316735"/>
            <a:chOff x="7603386" y="1198476"/>
            <a:chExt cx="1578372" cy="1755647"/>
          </a:xfrm>
        </p:grpSpPr>
        <p:sp>
          <p:nvSpPr>
            <p:cNvPr id="27" name="Скругленный прямоугольник 26"/>
            <p:cNvSpPr/>
            <p:nvPr/>
          </p:nvSpPr>
          <p:spPr bwMode="auto">
            <a:xfrm>
              <a:off x="7603386" y="1198476"/>
              <a:ext cx="1516504" cy="1755647"/>
            </a:xfrm>
            <a:prstGeom prst="roundRect">
              <a:avLst/>
            </a:prstGeom>
            <a:solidFill>
              <a:srgbClr val="FF0000">
                <a:alpha val="18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1350" dirty="0"/>
            </a:p>
          </p:txBody>
        </p:sp>
        <p:pic>
          <p:nvPicPr>
            <p:cNvPr id="28" name="Рисунок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920" y="1554171"/>
              <a:ext cx="1285435" cy="1166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39"/>
            <p:cNvSpPr txBox="1">
              <a:spLocks noChangeArrowheads="1"/>
            </p:cNvSpPr>
            <p:nvPr/>
          </p:nvSpPr>
          <p:spPr bwMode="auto">
            <a:xfrm>
              <a:off x="7653134" y="1231048"/>
              <a:ext cx="152862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/>
                <a:t>Решение задач МП</a:t>
              </a:r>
            </a:p>
          </p:txBody>
        </p:sp>
      </p:grpSp>
      <p:sp>
        <p:nvSpPr>
          <p:cNvPr id="34" name="Стрелка вправо 33"/>
          <p:cNvSpPr/>
          <p:nvPr/>
        </p:nvSpPr>
        <p:spPr>
          <a:xfrm flipH="1">
            <a:off x="3371424" y="2742921"/>
            <a:ext cx="196502" cy="91683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5" name="Стрелка вниз 34"/>
          <p:cNvSpPr/>
          <p:nvPr/>
        </p:nvSpPr>
        <p:spPr>
          <a:xfrm>
            <a:off x="4076454" y="3953542"/>
            <a:ext cx="855947" cy="23298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8" name="TextBox 37"/>
          <p:cNvSpPr txBox="1"/>
          <p:nvPr/>
        </p:nvSpPr>
        <p:spPr>
          <a:xfrm>
            <a:off x="3584533" y="4269700"/>
            <a:ext cx="3709542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tx1"/>
                </a:solidFill>
              </a:rPr>
              <a:t>Задачи геометрического моделирования сцены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99464" y="2317937"/>
            <a:ext cx="29622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Задачи оптимизации процесса</a:t>
            </a:r>
          </a:p>
        </p:txBody>
      </p:sp>
      <p:sp>
        <p:nvSpPr>
          <p:cNvPr id="6" name="Овал 5"/>
          <p:cNvSpPr/>
          <p:nvPr/>
        </p:nvSpPr>
        <p:spPr>
          <a:xfrm>
            <a:off x="1083211" y="3673612"/>
            <a:ext cx="72108" cy="83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6" name="Стрелка вверх 45"/>
          <p:cNvSpPr/>
          <p:nvPr/>
        </p:nvSpPr>
        <p:spPr>
          <a:xfrm>
            <a:off x="1083211" y="3489790"/>
            <a:ext cx="77773" cy="1414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7" name="Стрелка вправо 46"/>
          <p:cNvSpPr/>
          <p:nvPr/>
        </p:nvSpPr>
        <p:spPr>
          <a:xfrm flipV="1">
            <a:off x="1195932" y="3673611"/>
            <a:ext cx="155541" cy="8390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Овал 51"/>
          <p:cNvSpPr/>
          <p:nvPr/>
        </p:nvSpPr>
        <p:spPr>
          <a:xfrm>
            <a:off x="6399847" y="3334512"/>
            <a:ext cx="129304" cy="141457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3" name="TextBox 52"/>
          <p:cNvSpPr txBox="1"/>
          <p:nvPr/>
        </p:nvSpPr>
        <p:spPr>
          <a:xfrm>
            <a:off x="6924976" y="3794107"/>
            <a:ext cx="1304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Диаграмма  Вороного</a:t>
            </a:r>
          </a:p>
        </p:txBody>
      </p:sp>
      <p:pic>
        <p:nvPicPr>
          <p:cNvPr id="54" name="Рисунок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04" y="2829435"/>
            <a:ext cx="1188244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7872921" y="2588239"/>
            <a:ext cx="13048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Трассировка пути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444768" y="4206252"/>
            <a:ext cx="5643520" cy="2050790"/>
          </a:xfrm>
          <a:prstGeom prst="roundRect">
            <a:avLst/>
          </a:prstGeom>
          <a:solidFill>
            <a:schemeClr val="accent1">
              <a:alpha val="6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TextBox 35"/>
          <p:cNvSpPr txBox="1"/>
          <p:nvPr/>
        </p:nvSpPr>
        <p:spPr>
          <a:xfrm>
            <a:off x="551140" y="5603339"/>
            <a:ext cx="2494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Градиентное движение к цели с обходом препятствий</a:t>
            </a:r>
          </a:p>
        </p:txBody>
      </p:sp>
      <p:sp>
        <p:nvSpPr>
          <p:cNvPr id="39" name="Стрелка вниз 34">
            <a:extLst>
              <a:ext uri="{FF2B5EF4-FFF2-40B4-BE49-F238E27FC236}">
                <a16:creationId xmlns:a16="http://schemas.microsoft.com/office/drawing/2014/main" id="{9FF0F8AC-EBBD-4CF2-BA4C-001DDCC00B04}"/>
              </a:ext>
            </a:extLst>
          </p:cNvPr>
          <p:cNvSpPr/>
          <p:nvPr/>
        </p:nvSpPr>
        <p:spPr>
          <a:xfrm flipV="1">
            <a:off x="3996629" y="2166849"/>
            <a:ext cx="855947" cy="1911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8331F8-A2F7-4FAB-B240-9EF0046FBDA2}"/>
              </a:ext>
            </a:extLst>
          </p:cNvPr>
          <p:cNvSpPr txBox="1"/>
          <p:nvPr/>
        </p:nvSpPr>
        <p:spPr>
          <a:xfrm>
            <a:off x="-142695" y="859475"/>
            <a:ext cx="46245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/>
              <a:t>Моделирование физических полей</a:t>
            </a:r>
          </a:p>
        </p:txBody>
      </p:sp>
      <p:pic>
        <p:nvPicPr>
          <p:cNvPr id="56" name="Picture 2" descr="Рисунок 2024-10-08 (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10884" r="10689" b="13245"/>
          <a:stretch>
            <a:fillRect/>
          </a:stretch>
        </p:blipFill>
        <p:spPr bwMode="auto">
          <a:xfrm>
            <a:off x="1714665" y="2969480"/>
            <a:ext cx="1645690" cy="16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1" y="3680469"/>
            <a:ext cx="1550131" cy="1684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1"/>
          <a:stretch/>
        </p:blipFill>
        <p:spPr>
          <a:xfrm>
            <a:off x="540418" y="1437623"/>
            <a:ext cx="2575317" cy="5617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36" y="1437623"/>
            <a:ext cx="2162828" cy="5389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28" y="798929"/>
            <a:ext cx="1403240" cy="1305230"/>
          </a:xfrm>
          <a:prstGeom prst="rect">
            <a:avLst/>
          </a:prstGeom>
        </p:spPr>
      </p:pic>
      <p:sp>
        <p:nvSpPr>
          <p:cNvPr id="43" name="Стрелка вниз 42"/>
          <p:cNvSpPr/>
          <p:nvPr/>
        </p:nvSpPr>
        <p:spPr>
          <a:xfrm rot="16200000">
            <a:off x="5008156" y="3093191"/>
            <a:ext cx="855947" cy="23298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551140" y="396534"/>
            <a:ext cx="8193145" cy="345650"/>
          </a:xfrm>
          <a:prstGeom prst="rect">
            <a:avLst/>
          </a:prstGeom>
        </p:spPr>
        <p:txBody>
          <a:bodyPr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ПРОИЗВОДСТВЕННЫХ ТЕХНОЛОГИЙ И ИНЖИНИРИНГА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59" y="-317033"/>
            <a:ext cx="2912433" cy="291243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59" y="4551426"/>
            <a:ext cx="817327" cy="163465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28" y="4564197"/>
            <a:ext cx="807724" cy="161544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8" y="4552222"/>
            <a:ext cx="798277" cy="159655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64" y="4552222"/>
            <a:ext cx="808673" cy="161734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78" y="4552222"/>
            <a:ext cx="819700" cy="163939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3" t="16837" r="23714" b="22937"/>
          <a:stretch/>
        </p:blipFill>
        <p:spPr>
          <a:xfrm>
            <a:off x="3862037" y="4563735"/>
            <a:ext cx="719857" cy="16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31750" name="TextBox 34"/>
          <p:cNvSpPr txBox="1">
            <a:spLocks noChangeArrowheads="1"/>
          </p:cNvSpPr>
          <p:nvPr/>
        </p:nvSpPr>
        <p:spPr bwMode="auto">
          <a:xfrm>
            <a:off x="399517" y="342202"/>
            <a:ext cx="8066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Некоторые результаты кафедры ИГ в области  </a:t>
            </a:r>
            <a:b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прикладных научных исследований</a:t>
            </a:r>
          </a:p>
        </p:txBody>
      </p:sp>
      <p:graphicFrame>
        <p:nvGraphicFramePr>
          <p:cNvPr id="52" name="Group 19"/>
          <p:cNvGraphicFramePr>
            <a:graphicFrameLocks noGrp="1"/>
          </p:cNvGraphicFramePr>
          <p:nvPr/>
        </p:nvGraphicFramePr>
        <p:xfrm>
          <a:off x="165100" y="1000125"/>
          <a:ext cx="8943404" cy="2648829"/>
        </p:xfrm>
        <a:graphic>
          <a:graphicData uri="http://schemas.openxmlformats.org/drawingml/2006/table">
            <a:tbl>
              <a:tblPr/>
              <a:tblGrid>
                <a:gridCol w="6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29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Защищена диссертационная работа на тему: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Функционально-воксельное моделирование в задачах ПП с препятствиями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 ЗАДАЧАМ ПРОКЛАДКИ ПУТИ С ПРЕПЯТСТВИЯМИ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Разработаны и исследованы расчётные средства с применением аппарата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-функций к методу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функционально-воксельного моделирования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(ФВМ) для автоматизации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задач прокладки пути с препятствиями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основе известных  аналитических подходов.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Локтев М.А.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" name="Picture 2" descr="Рис-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45024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Рис-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0" b="8324"/>
          <a:stretch>
            <a:fillRect/>
          </a:stretch>
        </p:blipFill>
        <p:spPr bwMode="auto">
          <a:xfrm>
            <a:off x="0" y="5085184"/>
            <a:ext cx="155679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53748"/>
            <a:ext cx="1584176" cy="160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6" b="-2"/>
          <a:stretch>
            <a:fillRect/>
          </a:stretch>
        </p:blipFill>
        <p:spPr bwMode="auto">
          <a:xfrm>
            <a:off x="3419872" y="3861048"/>
            <a:ext cx="2736304" cy="29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563888" y="36450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Диаграмма Вороного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16216" y="36450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Градиентный спуск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Рельефная трассировка</a:t>
            </a:r>
          </a:p>
        </p:txBody>
      </p:sp>
      <p:pic>
        <p:nvPicPr>
          <p:cNvPr id="14" name="Picture 12" descr="C:\Users\Алексей Толок\Desktop\Доклад в институт\nachert\с44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0579" y="1844824"/>
            <a:ext cx="1260496" cy="1440704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14355"/>
            <a:ext cx="2987824" cy="28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03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31" y="4004825"/>
            <a:ext cx="2809875" cy="2781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6" y="4004825"/>
            <a:ext cx="3231160" cy="2853175"/>
          </a:xfrm>
          <a:prstGeom prst="rect">
            <a:avLst/>
          </a:prstGeom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>
          <a:xfrm>
            <a:off x="8316416" y="6448251"/>
            <a:ext cx="442392" cy="221109"/>
          </a:xfrm>
        </p:spPr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52" name="Group 19"/>
          <p:cNvGraphicFramePr>
            <a:graphicFrameLocks noGrp="1"/>
          </p:cNvGraphicFramePr>
          <p:nvPr/>
        </p:nvGraphicFramePr>
        <p:xfrm>
          <a:off x="165100" y="1000125"/>
          <a:ext cx="8943404" cy="2648829"/>
        </p:xfrm>
        <a:graphic>
          <a:graphicData uri="http://schemas.openxmlformats.org/drawingml/2006/table">
            <a:tbl>
              <a:tblPr/>
              <a:tblGrid>
                <a:gridCol w="6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29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Защищена диссертационная работа на тему: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Пространственное преобразование функционально-воксельной модели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 ЗАДАЧАМ МОДЕЛИРОВАНИЯ СЛОЖНЫХ ОБЪЕКТОВ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Разработаны и исследованы координатно-векторные модели для преобразования пространства (ФВМ). Разработка обеспечивает создание проектных процедур для воксельного построения сложных геометрических объектов.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Лоторевич</a:t>
                      </a:r>
                      <a:r>
                        <a:rPr kumimoji="0" lang="ru-R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Е.А.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899592" y="36450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Сдвиг компонентов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64088" y="3645024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Поворот компонентов</a:t>
            </a:r>
          </a:p>
        </p:txBody>
      </p:sp>
      <p:pic>
        <p:nvPicPr>
          <p:cNvPr id="41986" name="Picture 2" descr="C:\Users\Администратор.nordir001\Desktop\Доклад в институт\nachert\_D__4685.tif"/>
          <p:cNvPicPr>
            <a:picLocks noChangeAspect="1" noChangeArrowheads="1"/>
          </p:cNvPicPr>
          <p:nvPr/>
        </p:nvPicPr>
        <p:blipFill>
          <a:blip r:embed="rId5" cstate="print"/>
          <a:srcRect l="13858" t="5544" r="9920" b="20479"/>
          <a:stretch>
            <a:fillRect/>
          </a:stretch>
        </p:blipFill>
        <p:spPr bwMode="auto">
          <a:xfrm>
            <a:off x="7410580" y="1850324"/>
            <a:ext cx="1162584" cy="141023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00" y="5276676"/>
            <a:ext cx="1171575" cy="1171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93" y="4051474"/>
            <a:ext cx="1152525" cy="1152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63" y="4051474"/>
            <a:ext cx="1152525" cy="1152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74" y="5287725"/>
            <a:ext cx="1152525" cy="1152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97550"/>
            <a:ext cx="1152525" cy="1152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91" y="4094276"/>
            <a:ext cx="1152525" cy="1152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41" y="5286146"/>
            <a:ext cx="1171575" cy="1171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01208"/>
            <a:ext cx="1152525" cy="1152525"/>
          </a:xfrm>
          <a:prstGeom prst="rect">
            <a:avLst/>
          </a:prstGeom>
        </p:spPr>
      </p:pic>
      <p:sp>
        <p:nvSpPr>
          <p:cNvPr id="18" name="TextBox 34"/>
          <p:cNvSpPr txBox="1">
            <a:spLocks noChangeArrowheads="1"/>
          </p:cNvSpPr>
          <p:nvPr/>
        </p:nvSpPr>
        <p:spPr bwMode="auto">
          <a:xfrm>
            <a:off x="399517" y="342202"/>
            <a:ext cx="8066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Некоторые результаты кафедры ИГ в области  </a:t>
            </a:r>
            <a:b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прикладных научных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136693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52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182205"/>
              </p:ext>
            </p:extLst>
          </p:nvPr>
        </p:nvGraphicFramePr>
        <p:xfrm>
          <a:off x="106881" y="1020644"/>
          <a:ext cx="8943404" cy="2877185"/>
        </p:xfrm>
        <a:graphic>
          <a:graphicData uri="http://schemas.openxmlformats.org/drawingml/2006/table">
            <a:tbl>
              <a:tblPr/>
              <a:tblGrid>
                <a:gridCol w="6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8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Защищена диссертационная работа на тему: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Функционально-воксельный метод в моделировании механического напряжения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5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 ЗАДАЧАМ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локально-аналитический способ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функционально-воксельного моделирования сложных напряжённых полей с последующей деформацией геометрического объекта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Пушкарёв С.А.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852" y="2221762"/>
            <a:ext cx="1146844" cy="1359222"/>
          </a:xfrm>
          <a:prstGeom prst="rect">
            <a:avLst/>
          </a:prstGeom>
        </p:spPr>
      </p:pic>
      <p:pic>
        <p:nvPicPr>
          <p:cNvPr id="21" name="Picture 333" descr="рис"/>
          <p:cNvPicPr>
            <a:picLocks noChangeAspect="1" noChangeArrowheads="1"/>
          </p:cNvPicPr>
          <p:nvPr/>
        </p:nvPicPr>
        <p:blipFill>
          <a:blip r:embed="rId4" cstate="print"/>
          <a:srcRect l="6424" t="1613" r="7486" b="4839"/>
          <a:stretch>
            <a:fillRect/>
          </a:stretch>
        </p:blipFill>
        <p:spPr bwMode="auto">
          <a:xfrm>
            <a:off x="212725" y="3933825"/>
            <a:ext cx="1260269" cy="191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318"/>
          <p:cNvSpPr txBox="1">
            <a:spLocks noChangeArrowheads="1"/>
          </p:cNvSpPr>
          <p:nvPr/>
        </p:nvSpPr>
        <p:spPr bwMode="auto">
          <a:xfrm>
            <a:off x="2276475" y="4778375"/>
            <a:ext cx="1476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7" name="Рисунок 0" descr="тензор МКЭ.jpg"/>
          <p:cNvPicPr>
            <a:picLocks noChangeAspect="1" noChangeArrowheads="1"/>
          </p:cNvPicPr>
          <p:nvPr/>
        </p:nvPicPr>
        <p:blipFill>
          <a:blip r:embed="rId5" cstate="print"/>
          <a:srcRect l="14467" r="20433" b="34525"/>
          <a:stretch>
            <a:fillRect/>
          </a:stretch>
        </p:blipFill>
        <p:spPr bwMode="auto">
          <a:xfrm>
            <a:off x="1472994" y="4555185"/>
            <a:ext cx="1374028" cy="1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Стрелка вниз 36"/>
          <p:cNvSpPr/>
          <p:nvPr/>
        </p:nvSpPr>
        <p:spPr>
          <a:xfrm flipH="1">
            <a:off x="2110610" y="3970638"/>
            <a:ext cx="140240" cy="580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0153" y="5847565"/>
            <a:ext cx="92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ФВМ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93687" y="5847565"/>
            <a:ext cx="92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МКЭ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909" y="3905969"/>
            <a:ext cx="3831023" cy="2455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711" y="5002213"/>
            <a:ext cx="1417786" cy="1417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0902" y="3933825"/>
            <a:ext cx="2461678" cy="2461678"/>
          </a:xfrm>
          <a:prstGeom prst="rect">
            <a:avLst/>
          </a:prstGeom>
        </p:spPr>
      </p:pic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416225" y="341678"/>
            <a:ext cx="8066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Некоторые результаты кафедры ИГ в области  </a:t>
            </a:r>
            <a:b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прикладных научных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122188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52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636255"/>
              </p:ext>
            </p:extLst>
          </p:nvPr>
        </p:nvGraphicFramePr>
        <p:xfrm>
          <a:off x="156459" y="1010189"/>
          <a:ext cx="8943404" cy="2877185"/>
        </p:xfrm>
        <a:graphic>
          <a:graphicData uri="http://schemas.openxmlformats.org/drawingml/2006/table">
            <a:tbl>
              <a:tblPr/>
              <a:tblGrid>
                <a:gridCol w="6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86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Защищена диссертационная работа на тему: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Функционально-воксельный метод моделирования тепловых характеристик при технологической обработке объектов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5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 ЗАДАЧАМ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локально-аналитический способ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функционально-воксельного моделирования тепловых характеристик с последующим учётом расширения геометрического объекта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Плаксин А.М.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318"/>
          <p:cNvSpPr txBox="1">
            <a:spLocks noChangeArrowheads="1"/>
          </p:cNvSpPr>
          <p:nvPr/>
        </p:nvSpPr>
        <p:spPr bwMode="auto">
          <a:xfrm>
            <a:off x="2276475" y="4778375"/>
            <a:ext cx="1476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46" y="2237404"/>
            <a:ext cx="1148755" cy="1328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59" y="3772076"/>
            <a:ext cx="4535817" cy="1261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81" y="5083057"/>
            <a:ext cx="4537717" cy="1255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905677"/>
            <a:ext cx="2761727" cy="1261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5204263"/>
            <a:ext cx="1767993" cy="11827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862" y="5034057"/>
            <a:ext cx="2610138" cy="1263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7169" y="4285335"/>
            <a:ext cx="1548034" cy="7487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0060" y="5931910"/>
            <a:ext cx="103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ФВМ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9154" y="5877277"/>
            <a:ext cx="92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МКЭ</a:t>
            </a: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399517" y="342202"/>
            <a:ext cx="8066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Некоторые результаты кафедры ИГ в области  </a:t>
            </a:r>
            <a:b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прикладных научных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19964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52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416577"/>
              </p:ext>
            </p:extLst>
          </p:nvPr>
        </p:nvGraphicFramePr>
        <p:xfrm>
          <a:off x="54483" y="1010612"/>
          <a:ext cx="8943404" cy="2993456"/>
        </p:xfrm>
        <a:graphic>
          <a:graphicData uri="http://schemas.openxmlformats.org/drawingml/2006/table">
            <a:tbl>
              <a:tblPr/>
              <a:tblGrid>
                <a:gridCol w="6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57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Защищена диссертационная работа на тему: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Геометрическое моделирование параметрических кривых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функционально-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воксельным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методом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3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 ЗАДАЧАМ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CAD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локально-аналитический способ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функционально-воксельного моделирования параметрических кривых и поверхностей на основе применения локальных функций-предикатов.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Сычева А.А.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318"/>
          <p:cNvSpPr txBox="1">
            <a:spLocks noChangeArrowheads="1"/>
          </p:cNvSpPr>
          <p:nvPr/>
        </p:nvSpPr>
        <p:spPr bwMode="auto">
          <a:xfrm>
            <a:off x="2276475" y="4778375"/>
            <a:ext cx="1476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565"/>
          <a:stretch/>
        </p:blipFill>
        <p:spPr>
          <a:xfrm>
            <a:off x="7337780" y="2266421"/>
            <a:ext cx="1127824" cy="1404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" y="4025490"/>
            <a:ext cx="1377373" cy="1345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" y="5338310"/>
            <a:ext cx="1392117" cy="1316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749" y="5337997"/>
            <a:ext cx="1368152" cy="1328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566" y="4012754"/>
            <a:ext cx="1389734" cy="13069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062" y="5318375"/>
            <a:ext cx="1389735" cy="13377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12344" r="9475"/>
          <a:stretch/>
        </p:blipFill>
        <p:spPr>
          <a:xfrm>
            <a:off x="1449940" y="4012754"/>
            <a:ext cx="1467746" cy="13451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408" y="5338311"/>
            <a:ext cx="1454590" cy="13238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8606" y="3939401"/>
            <a:ext cx="1398910" cy="13989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5920" y="3921427"/>
            <a:ext cx="1421424" cy="14168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6009" y="5220401"/>
            <a:ext cx="1411507" cy="14069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1021" y="5198074"/>
            <a:ext cx="1453634" cy="14489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00044" y="4266450"/>
            <a:ext cx="169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ФВ-модель</a:t>
            </a:r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399517" y="342202"/>
            <a:ext cx="8066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Некоторые результаты кафедры ИГ в области  </a:t>
            </a:r>
            <a:b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прикладных научных исследований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7304" y="4012754"/>
            <a:ext cx="1353261" cy="132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52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764734"/>
              </p:ext>
            </p:extLst>
          </p:nvPr>
        </p:nvGraphicFramePr>
        <p:xfrm>
          <a:off x="180682" y="1020118"/>
          <a:ext cx="8943404" cy="2722019"/>
        </p:xfrm>
        <a:graphic>
          <a:graphicData uri="http://schemas.openxmlformats.org/drawingml/2006/table">
            <a:tbl>
              <a:tblPr/>
              <a:tblGrid>
                <a:gridCol w="673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Защищена докторская диссертационная работа на тему: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Решение задачи плотной компоновки объектов сложной формы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4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Чеканин В.А.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 Box 318"/>
          <p:cNvSpPr txBox="1">
            <a:spLocks noChangeArrowheads="1"/>
          </p:cNvSpPr>
          <p:nvPr/>
        </p:nvSpPr>
        <p:spPr bwMode="auto">
          <a:xfrm>
            <a:off x="2276475" y="4778375"/>
            <a:ext cx="1476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82" y="1752218"/>
            <a:ext cx="5838585" cy="44850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490" y="3558146"/>
            <a:ext cx="3440417" cy="266429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019267" y="3558146"/>
            <a:ext cx="10730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019267" y="6222442"/>
            <a:ext cx="3155640" cy="14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492" y="1975818"/>
            <a:ext cx="1008112" cy="1351825"/>
          </a:xfrm>
          <a:prstGeom prst="rect">
            <a:avLst/>
          </a:prstGeom>
        </p:spPr>
      </p:pic>
      <p:sp>
        <p:nvSpPr>
          <p:cNvPr id="31" name="TextBox 34"/>
          <p:cNvSpPr txBox="1">
            <a:spLocks noChangeArrowheads="1"/>
          </p:cNvSpPr>
          <p:nvPr/>
        </p:nvSpPr>
        <p:spPr bwMode="auto">
          <a:xfrm>
            <a:off x="399517" y="342202"/>
            <a:ext cx="8066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Некоторые результаты кафедры ИГ в области  </a:t>
            </a:r>
            <a:b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прикладных научных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3032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Миссия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3888433"/>
          </a:xfrm>
        </p:spPr>
        <p:txBody>
          <a:bodyPr>
            <a:noAutofit/>
          </a:bodyPr>
          <a:lstStyle/>
          <a:p>
            <a:pPr marL="0" indent="360000" algn="just">
              <a:spcBef>
                <a:spcPts val="0"/>
              </a:spcBef>
              <a:buNone/>
            </a:pPr>
            <a:r>
              <a:rPr lang="ru-RU" sz="2400" dirty="0"/>
              <a:t>Кафедра инженерной графики является структурным подразделением института производственных технологий и инжиниринга при  ФГБОУ ВО «МГТУ «СТАНКИН». Ориентирована на организацию научной и образовательной деятельности в области </a:t>
            </a:r>
            <a:r>
              <a:rPr lang="ru-RU" sz="2400" b="1" i="1" dirty="0"/>
              <a:t>построения, обработки и отображения </a:t>
            </a:r>
            <a:r>
              <a:rPr lang="ru-RU" sz="2400" b="1" i="1" dirty="0" err="1"/>
              <a:t>геометро</a:t>
            </a:r>
            <a:r>
              <a:rPr lang="ru-RU" sz="2400" b="1" i="1" dirty="0"/>
              <a:t>-графической информации объектов проектирования</a:t>
            </a:r>
            <a:r>
              <a:rPr lang="ru-RU" sz="2400" dirty="0"/>
              <a:t>. Направления исследований кафедры нацелены на изучение и изложение таких дисциплин как: </a:t>
            </a:r>
            <a:r>
              <a:rPr lang="ru-RU" sz="2400" b="1" i="1" dirty="0"/>
              <a:t>начертательная геометрия, проективная геометрия, компьютерная геометрия, локальная компьютерная геометрия, компьютерная и инженерная графика</a:t>
            </a:r>
            <a:r>
              <a:rPr lang="ru-RU" sz="2400" dirty="0"/>
              <a:t>.   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4848" y="443211"/>
            <a:ext cx="7488832" cy="221109"/>
          </a:xfrm>
        </p:spPr>
        <p:txBody>
          <a:bodyPr/>
          <a:lstStyle/>
          <a:p>
            <a:r>
              <a:rPr lang="ru-RU" dirty="0"/>
              <a:t>ИНСТИТУТ ПРОИЗВОДСТВЕННЫХ ТЕХНОЛОГИЙ И ИНЖИНИРИНГА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65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0360" y="301169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Состав кафедры инженерной графики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09880"/>
            <a:ext cx="8676456" cy="5040560"/>
          </a:xfrm>
        </p:spPr>
        <p:txBody>
          <a:bodyPr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</a:rPr>
              <a:t>     </a:t>
            </a:r>
            <a:r>
              <a:rPr lang="ru-RU" sz="2000" b="1" dirty="0">
                <a:solidFill>
                  <a:schemeClr val="tx2"/>
                </a:solidFill>
              </a:rPr>
              <a:t>Внештатный ППС:                           Штатный ППС: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</a:rPr>
              <a:t>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</a:rPr>
              <a:t>  </a:t>
            </a:r>
            <a:r>
              <a:rPr lang="ru-RU" sz="2000" b="1" dirty="0">
                <a:solidFill>
                  <a:schemeClr val="tx2"/>
                </a:solidFill>
              </a:rPr>
              <a:t>УВП:                     Аспиранты 2 года:</a:t>
            </a:r>
            <a:r>
              <a:rPr lang="ru-RU" sz="2400" b="1" dirty="0">
                <a:solidFill>
                  <a:schemeClr val="tx2"/>
                </a:solidFill>
              </a:rPr>
              <a:t>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</a:rPr>
              <a:t>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</a:rPr>
              <a:t>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</a:rPr>
              <a:t>                               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86437" y="6448251"/>
            <a:ext cx="6336704" cy="221109"/>
          </a:xfrm>
        </p:spPr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8707" y="505963"/>
            <a:ext cx="7488832" cy="221109"/>
          </a:xfrm>
        </p:spPr>
        <p:txBody>
          <a:bodyPr/>
          <a:lstStyle/>
          <a:p>
            <a:r>
              <a:rPr lang="ru-RU" dirty="0"/>
              <a:t>ИНСТИТУТ ПРОИЗВОДСТВЕННЫХ ТЕХНОЛОГИЙ И ИНЖИНИРИНГА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C:\Users\Алексей Толок\Desktop\Доклад в институт\nachert\_D__4523.tif"/>
          <p:cNvPicPr>
            <a:picLocks noChangeAspect="1" noChangeArrowheads="1"/>
          </p:cNvPicPr>
          <p:nvPr/>
        </p:nvPicPr>
        <p:blipFill rotWithShape="1">
          <a:blip r:embed="rId3" cstate="print"/>
          <a:srcRect l="16684" t="-1281" r="13953" b="26709"/>
          <a:stretch/>
        </p:blipFill>
        <p:spPr bwMode="auto">
          <a:xfrm>
            <a:off x="661557" y="1519437"/>
            <a:ext cx="884470" cy="11884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4649" y="2708257"/>
            <a:ext cx="92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Зав.каф</a:t>
            </a:r>
            <a:r>
              <a:rPr lang="ru-RU" sz="1200" b="1" dirty="0"/>
              <a:t>.</a:t>
            </a:r>
          </a:p>
          <a:p>
            <a:r>
              <a:rPr lang="ru-RU" sz="1200" b="1" dirty="0"/>
              <a:t>Толок А.В.</a:t>
            </a:r>
          </a:p>
          <a:p>
            <a:r>
              <a:rPr lang="ru-RU" sz="1200" b="1" dirty="0"/>
              <a:t>Д.т.н., проф.</a:t>
            </a:r>
          </a:p>
          <a:p>
            <a:r>
              <a:rPr lang="ru-RU" sz="1200" b="1" dirty="0"/>
              <a:t>Г.н.с. ИПУ РАН</a:t>
            </a:r>
          </a:p>
        </p:txBody>
      </p:sp>
      <p:pic>
        <p:nvPicPr>
          <p:cNvPr id="1027" name="Picture 3" descr="C:\Users\Алексей Толок\Desktop\Доклад в институт\nachert\__090583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6927" y="1724938"/>
            <a:ext cx="784691" cy="10700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44141" y="2875233"/>
            <a:ext cx="93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Профессор </a:t>
            </a:r>
          </a:p>
          <a:p>
            <a:r>
              <a:rPr lang="ru-RU" sz="1200" b="1" dirty="0"/>
              <a:t>Феофанов А.Н.</a:t>
            </a:r>
          </a:p>
          <a:p>
            <a:r>
              <a:rPr lang="ru-RU" sz="1200" b="1" dirty="0"/>
              <a:t>Д.т.н., проф.</a:t>
            </a:r>
          </a:p>
        </p:txBody>
      </p:sp>
      <p:pic>
        <p:nvPicPr>
          <p:cNvPr id="1029" name="Picture 5" descr="C:\Users\Алексей Толок\Desktop\Доклад в институт\nachert\_D__4575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507" y="1709147"/>
            <a:ext cx="762338" cy="107214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643439" y="2847851"/>
            <a:ext cx="99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Доцент </a:t>
            </a:r>
          </a:p>
          <a:p>
            <a:r>
              <a:rPr lang="ru-RU" sz="1200" b="1" dirty="0"/>
              <a:t>Гончарова В.А.</a:t>
            </a:r>
          </a:p>
          <a:p>
            <a:r>
              <a:rPr lang="ru-RU" sz="1200" b="1" dirty="0"/>
              <a:t> </a:t>
            </a:r>
          </a:p>
        </p:txBody>
      </p:sp>
      <p:pic>
        <p:nvPicPr>
          <p:cNvPr id="1033" name="Picture 9" descr="C:\Users\Алексей Толок\Desktop\Доклад в институт\nachert\_D__4609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5101" y="1721922"/>
            <a:ext cx="825291" cy="104659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171221" y="282450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Ст. препод. </a:t>
            </a:r>
          </a:p>
          <a:p>
            <a:r>
              <a:rPr lang="ru-RU" sz="1200" b="1" dirty="0"/>
              <a:t>Голова Е.В.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44667" y="2705012"/>
            <a:ext cx="1083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Доцент </a:t>
            </a:r>
          </a:p>
          <a:p>
            <a:r>
              <a:rPr lang="ru-RU" sz="1200" b="1" dirty="0"/>
              <a:t>Разумовский А.И.</a:t>
            </a:r>
          </a:p>
          <a:p>
            <a:r>
              <a:rPr lang="ru-RU" sz="1200" b="1" dirty="0"/>
              <a:t>К.т.н.</a:t>
            </a:r>
          </a:p>
          <a:p>
            <a:r>
              <a:rPr lang="ru-RU" sz="1200" b="1" dirty="0" err="1"/>
              <a:t>С.н.с</a:t>
            </a:r>
            <a:r>
              <a:rPr lang="ru-RU" sz="1200" b="1" dirty="0"/>
              <a:t>. ИПУ РАН</a:t>
            </a:r>
          </a:p>
        </p:txBody>
      </p:sp>
      <p:pic>
        <p:nvPicPr>
          <p:cNvPr id="1037" name="Picture 13" descr="C:\Users\Алексей Толок\Desktop\Доклад в институт\nachert\_D__464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754" y="4471712"/>
            <a:ext cx="770326" cy="96277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509998" y="5434484"/>
            <a:ext cx="98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Зав. лаб. </a:t>
            </a:r>
          </a:p>
          <a:p>
            <a:r>
              <a:rPr lang="ru-RU" sz="1200" b="1" dirty="0"/>
              <a:t>Горбачёва Л.П.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5"/>
          <a:stretch/>
        </p:blipFill>
        <p:spPr>
          <a:xfrm>
            <a:off x="1686160" y="1519437"/>
            <a:ext cx="816203" cy="11635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64514" y="5926029"/>
            <a:ext cx="128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Препод</a:t>
            </a:r>
            <a:r>
              <a:rPr lang="ru-RU" sz="1200" b="1" dirty="0"/>
              <a:t>. </a:t>
            </a:r>
          </a:p>
          <a:p>
            <a:r>
              <a:rPr lang="ru-RU" sz="1200" b="1" dirty="0"/>
              <a:t>Чистов С.В.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/>
          <a:stretch/>
        </p:blipFill>
        <p:spPr>
          <a:xfrm>
            <a:off x="8156047" y="1709147"/>
            <a:ext cx="812738" cy="10593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67499" y="2804073"/>
            <a:ext cx="91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Доцент</a:t>
            </a:r>
          </a:p>
          <a:p>
            <a:r>
              <a:rPr lang="ru-RU" sz="1200" b="1" dirty="0"/>
              <a:t>Сычёва А.А., к.т.н.</a:t>
            </a:r>
          </a:p>
        </p:txBody>
      </p:sp>
      <p:pic>
        <p:nvPicPr>
          <p:cNvPr id="33" name="Рисунок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93" y="1519437"/>
            <a:ext cx="967359" cy="11180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2606845" y="2655600"/>
            <a:ext cx="1092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Доцент</a:t>
            </a:r>
          </a:p>
          <a:p>
            <a:r>
              <a:rPr lang="ru-RU" sz="1200" b="1" dirty="0"/>
              <a:t>Пушкарёв С.А., к.т.н.</a:t>
            </a:r>
          </a:p>
          <a:p>
            <a:r>
              <a:rPr lang="ru-RU" sz="1200" b="1" dirty="0"/>
              <a:t>Нач. отдела проект.  спец. станков РОСКОСМОС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2304" y="5430073"/>
            <a:ext cx="1194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Лаборант </a:t>
            </a:r>
          </a:p>
          <a:p>
            <a:r>
              <a:rPr lang="ru-RU" sz="1200" b="1" dirty="0" err="1"/>
              <a:t>Мартинес</a:t>
            </a:r>
            <a:r>
              <a:rPr lang="ru-RU" sz="1200" b="1" dirty="0"/>
              <a:t> </a:t>
            </a:r>
            <a:r>
              <a:rPr lang="ru-RU" sz="1200" b="1" dirty="0" err="1"/>
              <a:t>Дуран</a:t>
            </a:r>
            <a:endParaRPr lang="ru-RU" sz="1200" b="1" dirty="0"/>
          </a:p>
          <a:p>
            <a:r>
              <a:rPr lang="ru-RU" sz="1200" b="1" dirty="0"/>
              <a:t>Д.Р.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69880" y="2810108"/>
            <a:ext cx="89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Доцент</a:t>
            </a:r>
          </a:p>
          <a:p>
            <a:r>
              <a:rPr lang="ru-RU" sz="1200" b="1" dirty="0" err="1"/>
              <a:t>Тончева</a:t>
            </a:r>
            <a:r>
              <a:rPr lang="ru-RU" sz="1200" b="1" dirty="0"/>
              <a:t> Н.Н., к.т.н.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4514" y="3456439"/>
            <a:ext cx="725768" cy="9145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36" y="4474055"/>
            <a:ext cx="700501" cy="9580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18501" r="33211" b="34251"/>
          <a:stretch/>
        </p:blipFill>
        <p:spPr>
          <a:xfrm>
            <a:off x="6443145" y="1724938"/>
            <a:ext cx="756566" cy="106392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096917" y="278365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Ст. препод. </a:t>
            </a:r>
          </a:p>
          <a:p>
            <a:r>
              <a:rPr lang="ru-RU" sz="1200" b="1" dirty="0" err="1"/>
              <a:t>Запорожану</a:t>
            </a:r>
            <a:r>
              <a:rPr lang="ru-RU" sz="1200" b="1" dirty="0"/>
              <a:t> К.Ю.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7498" y="4401815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Ст. препод. </a:t>
            </a:r>
          </a:p>
          <a:p>
            <a:r>
              <a:rPr lang="ru-RU" sz="1200" b="1" dirty="0"/>
              <a:t>Патрушева А.П.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7805" y="3504062"/>
            <a:ext cx="719069" cy="9240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4142" y="1716744"/>
            <a:ext cx="786867" cy="102634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067294" y="4421774"/>
            <a:ext cx="10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Препод</a:t>
            </a:r>
            <a:r>
              <a:rPr lang="ru-RU" sz="1200" b="1" dirty="0"/>
              <a:t>. </a:t>
            </a:r>
          </a:p>
          <a:p>
            <a:r>
              <a:rPr lang="ru-RU" sz="1200" b="1" dirty="0"/>
              <a:t>Асадуллаева К.Р.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10552" y="440925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Ст. препод. </a:t>
            </a:r>
          </a:p>
          <a:p>
            <a:r>
              <a:rPr lang="ru-RU" sz="1200" b="1" dirty="0"/>
              <a:t>Захарова А.И.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29393" y="440925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Ст. препод. </a:t>
            </a:r>
          </a:p>
          <a:p>
            <a:r>
              <a:rPr lang="ru-RU" sz="1200" b="1" dirty="0"/>
              <a:t>Худякова Л.П.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4503" y="3464732"/>
            <a:ext cx="715269" cy="90302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9573" r="21538" b="21738"/>
          <a:stretch/>
        </p:blipFill>
        <p:spPr>
          <a:xfrm>
            <a:off x="2788472" y="4436989"/>
            <a:ext cx="729141" cy="102737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728376" y="5464364"/>
            <a:ext cx="88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Горюшкин Д.П.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t="29000" r="44404" b="44750"/>
          <a:stretch/>
        </p:blipFill>
        <p:spPr>
          <a:xfrm>
            <a:off x="7343777" y="3450404"/>
            <a:ext cx="723072" cy="9514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3878" r="37400" b="31342"/>
          <a:stretch/>
        </p:blipFill>
        <p:spPr>
          <a:xfrm rot="5400000">
            <a:off x="3646160" y="4551302"/>
            <a:ext cx="1058380" cy="76774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734612" y="5464364"/>
            <a:ext cx="881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Яров А.Б.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9051" r="33211" b="46850"/>
          <a:stretch/>
        </p:blipFill>
        <p:spPr>
          <a:xfrm>
            <a:off x="5685467" y="5019645"/>
            <a:ext cx="686261" cy="9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9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5001" y="593376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Основные направления читаемых дисциплин: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67544" y="482821"/>
            <a:ext cx="7488832" cy="221109"/>
          </a:xfrm>
        </p:spPr>
        <p:txBody>
          <a:bodyPr/>
          <a:lstStyle/>
          <a:p>
            <a:r>
              <a:rPr lang="ru-RU" dirty="0"/>
              <a:t>ИНСТИТУТ ПРОИЗВОДСТВЕННЫХ ТЕХНОЛОГИЙ И ИНЖИНИРИНГА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71094940"/>
              </p:ext>
            </p:extLst>
          </p:nvPr>
        </p:nvGraphicFramePr>
        <p:xfrm>
          <a:off x="748300" y="1305422"/>
          <a:ext cx="7717304" cy="4939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Соединительная линия уступом 12"/>
          <p:cNvCxnSpPr>
            <a:cxnSpLocks/>
          </p:cNvCxnSpPr>
          <p:nvPr/>
        </p:nvCxnSpPr>
        <p:spPr>
          <a:xfrm>
            <a:off x="1043608" y="3861048"/>
            <a:ext cx="3436193" cy="2042410"/>
          </a:xfrm>
          <a:prstGeom prst="bentConnector3">
            <a:avLst>
              <a:gd name="adj1" fmla="val -618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89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5000" y="324491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Дополнительные дисциплины подготовки бакалавров и магистров по направлениям: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45" y="845883"/>
            <a:ext cx="8229600" cy="2384429"/>
          </a:xfrm>
        </p:spPr>
        <p:txBody>
          <a:bodyPr anchor="t" anchorCtr="0">
            <a:normAutofit fontScale="47500" lnSpcReduction="20000"/>
          </a:bodyPr>
          <a:lstStyle/>
          <a:p>
            <a:pPr marL="0" indent="0">
              <a:buNone/>
            </a:pPr>
            <a:endParaRPr lang="ru-RU" sz="3800" dirty="0"/>
          </a:p>
          <a:p>
            <a:pPr marL="0" indent="0">
              <a:buNone/>
            </a:pP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Компьютерная геометрия и графика</a:t>
            </a:r>
            <a:endParaRPr lang="ru-RU" sz="3800" dirty="0"/>
          </a:p>
          <a:p>
            <a:pPr marL="0" indent="0">
              <a:buFont typeface="Wingdings" pitchFamily="2" charset="2"/>
              <a:buChar char="Ø"/>
            </a:pPr>
            <a:r>
              <a:rPr lang="ru-RU" sz="3800" b="1" dirty="0">
                <a:solidFill>
                  <a:srgbClr val="000000"/>
                </a:solidFill>
                <a:latin typeface="Times New Roman"/>
                <a:ea typeface="Times New Roman"/>
              </a:rPr>
              <a:t> 09.03.02 «Информационные системы и технологии»</a:t>
            </a:r>
            <a:br>
              <a:rPr lang="en-US" sz="3800" b="1" dirty="0"/>
            </a:b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-моделирование</a:t>
            </a:r>
            <a:endParaRPr lang="ru-RU" sz="3800" dirty="0"/>
          </a:p>
          <a:p>
            <a:pPr marL="0" indent="0">
              <a:buFont typeface="Wingdings" pitchFamily="2" charset="2"/>
              <a:buChar char="Ø"/>
            </a:pPr>
            <a:r>
              <a:rPr lang="ru-RU" sz="3800" b="1" dirty="0">
                <a:solidFill>
                  <a:srgbClr val="000000"/>
                </a:solidFill>
                <a:latin typeface="Times New Roman"/>
                <a:ea typeface="Times New Roman"/>
              </a:rPr>
              <a:t> 09.03.02 «Информационные системы и технологии»</a:t>
            </a:r>
            <a:br>
              <a:rPr lang="en-US" sz="3800" b="1" dirty="0"/>
            </a:b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Геометрическое моделирование и компьютерная графика</a:t>
            </a:r>
            <a:endParaRPr lang="ru-RU" sz="3800" dirty="0"/>
          </a:p>
          <a:p>
            <a:pPr marL="0" indent="0">
              <a:buFont typeface="Wingdings" pitchFamily="2" charset="2"/>
              <a:buChar char="Ø"/>
            </a:pPr>
            <a:r>
              <a:rPr lang="ru-RU" sz="3800" b="1" dirty="0">
                <a:latin typeface="Times New Roman"/>
                <a:ea typeface="Times New Roman"/>
              </a:rPr>
              <a:t> 09.03.03 «Прикладная информатика»</a:t>
            </a:r>
            <a:r>
              <a:rPr lang="ru-RU" sz="3800" b="1" dirty="0">
                <a:solidFill>
                  <a:srgbClr val="FFFFFF"/>
                </a:solidFill>
                <a:latin typeface="Times New Roman"/>
                <a:ea typeface="Times New Roman"/>
              </a:rPr>
              <a:t>.</a:t>
            </a:r>
            <a:r>
              <a:rPr lang="ru-RU" sz="3800" b="1" dirty="0">
                <a:latin typeface="Times New Roman"/>
                <a:ea typeface="Times New Roman"/>
              </a:rPr>
              <a:t> </a:t>
            </a:r>
            <a:br>
              <a:rPr lang="en-US" sz="4000" b="1" dirty="0"/>
            </a:br>
            <a:endParaRPr lang="ru-RU" sz="4000" b="1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ru-RU" sz="29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" y="250910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Образовательная программа магистратуры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7008" y="2999989"/>
            <a:ext cx="8085584" cy="753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Инженерная геометрия и компьютерная графика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09.04.01 Информатика и вычислительная техника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7008" y="3700825"/>
            <a:ext cx="8599488" cy="2667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Предложены новые дисциплины: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Компьютерная геометрия на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OpenGL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Локальная компьютерная геометрия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Вычислительная геометрия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Теория и практика непрерывного и дискретного геометрического моделирования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Основы точечного исчисления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Инфографика</a:t>
            </a:r>
          </a:p>
        </p:txBody>
      </p:sp>
    </p:spTree>
    <p:extLst>
      <p:ext uri="{BB962C8B-B14F-4D97-AF65-F5344CB8AC3E}">
        <p14:creationId xmlns:p14="http://schemas.microsoft.com/office/powerpoint/2010/main" val="35058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C4AB-E794-419A-B70F-2F4D93B3F1ED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31750" name="TextBox 34"/>
          <p:cNvSpPr txBox="1">
            <a:spLocks noChangeArrowheads="1"/>
          </p:cNvSpPr>
          <p:nvPr/>
        </p:nvSpPr>
        <p:spPr bwMode="auto">
          <a:xfrm>
            <a:off x="467544" y="332656"/>
            <a:ext cx="8066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Участие кафедры ИГ в студенческих олимпиадах и конкурсах 2025 год</a:t>
            </a:r>
          </a:p>
        </p:txBody>
      </p:sp>
      <p:sp>
        <p:nvSpPr>
          <p:cNvPr id="24" name="Text Box 318"/>
          <p:cNvSpPr txBox="1">
            <a:spLocks noChangeArrowheads="1"/>
          </p:cNvSpPr>
          <p:nvPr/>
        </p:nvSpPr>
        <p:spPr bwMode="auto">
          <a:xfrm>
            <a:off x="2276475" y="4778375"/>
            <a:ext cx="1476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870" y="825224"/>
            <a:ext cx="4992434" cy="2985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656" y="3843757"/>
            <a:ext cx="3491880" cy="2562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6" y="778363"/>
            <a:ext cx="2300963" cy="32674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26232" y="3246267"/>
            <a:ext cx="2554072" cy="3681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057" y="732766"/>
            <a:ext cx="2356943" cy="33143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78655"/>
            <a:ext cx="1970656" cy="2785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973" y="2924944"/>
            <a:ext cx="2942080" cy="2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I:\Аддитивные технологии\2014-10-15-2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772816"/>
            <a:ext cx="2618074" cy="465866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Опыт работы НИР в МГТУ «СТАНКИН»: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7606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ГАММЫ устройств для 3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-печати способом стереолитографии.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ru-RU" sz="8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92320" y="478848"/>
            <a:ext cx="7488832" cy="221109"/>
          </a:xfrm>
        </p:spPr>
        <p:txBody>
          <a:bodyPr/>
          <a:lstStyle/>
          <a:p>
            <a:r>
              <a:rPr lang="ru-RU" dirty="0"/>
              <a:t>ИНСТИТУТ ПРОИЗВОДСТВЕННЫХ ТЕХНОЛОГИЙ И ИНЖИНИРИНГА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26" name="Picture 2" descr="C:\Users\Администратор.nordir001\Desktop\Доклад в институт\Диплом участника выставки Станкострое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2832434" cy="1872208"/>
          </a:xfrm>
          <a:prstGeom prst="rect">
            <a:avLst/>
          </a:prstGeom>
          <a:noFill/>
        </p:spPr>
      </p:pic>
      <p:pic>
        <p:nvPicPr>
          <p:cNvPr id="1028" name="Picture 4" descr="I:\Аддитивные технологии\2014-02-05-19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772816"/>
            <a:ext cx="4874391" cy="2739306"/>
          </a:xfrm>
          <a:prstGeom prst="rect">
            <a:avLst/>
          </a:prstGeom>
          <a:noFill/>
        </p:spPr>
      </p:pic>
      <p:pic>
        <p:nvPicPr>
          <p:cNvPr id="1029" name="Picture 5" descr="I:\Аддитивные технологии\2014-09-13-2641.jpg"/>
          <p:cNvPicPr>
            <a:picLocks noChangeAspect="1" noChangeArrowheads="1"/>
          </p:cNvPicPr>
          <p:nvPr/>
        </p:nvPicPr>
        <p:blipFill>
          <a:blip r:embed="rId7" cstate="print"/>
          <a:srcRect l="19231" t="23776" r="11538" b="11380"/>
          <a:stretch>
            <a:fillRect/>
          </a:stretch>
        </p:blipFill>
        <p:spPr bwMode="auto">
          <a:xfrm>
            <a:off x="5004048" y="1772816"/>
            <a:ext cx="1468964" cy="2448273"/>
          </a:xfrm>
          <a:prstGeom prst="rect">
            <a:avLst/>
          </a:prstGeom>
          <a:noFill/>
        </p:spPr>
      </p:pic>
      <p:pic>
        <p:nvPicPr>
          <p:cNvPr id="1030" name="Picture 6" descr="I:\Аддитивные технологии\2014-09-30-2713.jpg"/>
          <p:cNvPicPr>
            <a:picLocks noChangeAspect="1" noChangeArrowheads="1"/>
          </p:cNvPicPr>
          <p:nvPr/>
        </p:nvPicPr>
        <p:blipFill>
          <a:blip r:embed="rId8" cstate="print"/>
          <a:srcRect l="34037" t="14421" r="35168" b="4824"/>
          <a:stretch>
            <a:fillRect/>
          </a:stretch>
        </p:blipFill>
        <p:spPr bwMode="auto">
          <a:xfrm>
            <a:off x="2267744" y="4293096"/>
            <a:ext cx="1368152" cy="2016224"/>
          </a:xfrm>
          <a:prstGeom prst="rect">
            <a:avLst/>
          </a:prstGeom>
          <a:noFill/>
        </p:spPr>
      </p:pic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5004048" y="4149081"/>
          <a:ext cx="1594978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Acrobat Document" r:id="rId9" imgW="7365960" imgH="10659240" progId="AcroExch.Document.DC">
                  <p:embed/>
                </p:oleObj>
              </mc:Choice>
              <mc:Fallback>
                <p:oleObj name="Acrobat Document" r:id="rId9" imgW="7365960" imgH="10659240" progId="AcroExch.Document.DC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149081"/>
                        <a:ext cx="1594978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3563888" y="4149080"/>
          <a:ext cx="1584176" cy="2288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Acrobat Document" r:id="rId11" imgW="7365960" imgH="10659240" progId="AcroExch.Document.DC">
                  <p:embed/>
                </p:oleObj>
              </mc:Choice>
              <mc:Fallback>
                <p:oleObj name="Acrobat Document" r:id="rId11" imgW="7365960" imgH="10659240" progId="AcroExch.Document.DC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4149080"/>
                        <a:ext cx="1584176" cy="2288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 flipV="1">
            <a:off x="4716016" y="3170884"/>
            <a:ext cx="4621169" cy="41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7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9364" y="775894"/>
            <a:ext cx="8229600" cy="576064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accent1">
                    <a:lumMod val="75000"/>
                  </a:schemeClr>
                </a:solidFill>
              </a:rPr>
              <a:t>Контакты с внешними организациями:</a:t>
            </a:r>
            <a:endParaRPr lang="ru-RU" sz="2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3568" y="463428"/>
            <a:ext cx="7488832" cy="221109"/>
          </a:xfrm>
        </p:spPr>
        <p:txBody>
          <a:bodyPr/>
          <a:lstStyle/>
          <a:p>
            <a:r>
              <a:rPr lang="ru-RU" dirty="0"/>
              <a:t>ИНСТИТУТ ПРОИЗВОДСТВЕННЫХ ТЕХНОЛОГИЙ И ИНЖИНИРИНГА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25AA4-C689-466C-ACCC-780DA97B693A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902243" y="1814386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.</a:t>
            </a:r>
          </a:p>
          <a:p>
            <a:r>
              <a:rPr lang="ru-RU" b="1" dirty="0"/>
              <a:t>.</a:t>
            </a:r>
          </a:p>
          <a:p>
            <a:r>
              <a:rPr lang="ru-RU" b="1" dirty="0"/>
              <a:t>.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091952" y="1281932"/>
            <a:ext cx="6864424" cy="5276873"/>
            <a:chOff x="1524000" y="1397000"/>
            <a:chExt cx="6096000" cy="4865687"/>
          </a:xfrm>
        </p:grpSpPr>
        <p:graphicFrame>
          <p:nvGraphicFramePr>
            <p:cNvPr id="11" name="Схема 10"/>
            <p:cNvGraphicFramePr/>
            <p:nvPr>
              <p:extLst>
                <p:ext uri="{D42A27DB-BD31-4B8C-83A1-F6EECF244321}">
                  <p14:modId xmlns:p14="http://schemas.microsoft.com/office/powerpoint/2010/main" val="147240849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4" name="Группа 13"/>
            <p:cNvGrpSpPr/>
            <p:nvPr/>
          </p:nvGrpSpPr>
          <p:grpSpPr>
            <a:xfrm>
              <a:off x="6016626" y="5461000"/>
              <a:ext cx="1603374" cy="801687"/>
              <a:chOff x="4478563" y="2996766"/>
              <a:chExt cx="1603374" cy="801687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4478563" y="2996766"/>
                <a:ext cx="1603374" cy="80168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Скругленный прямоугольник 4"/>
              <p:cNvSpPr txBox="1"/>
              <p:nvPr/>
            </p:nvSpPr>
            <p:spPr>
              <a:xfrm>
                <a:off x="4502044" y="3020247"/>
                <a:ext cx="1556412" cy="7547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" tIns="9525" rIns="9525" bIns="9525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500" kern="1200" dirty="0"/>
                  <a:t>Кафедры графических технологий</a:t>
                </a:r>
              </a:p>
            </p:txBody>
          </p:sp>
        </p:grpSp>
        <p:cxnSp>
          <p:nvCxnSpPr>
            <p:cNvPr id="18" name="Прямая соединительная линия 17"/>
            <p:cNvCxnSpPr>
              <a:endCxn id="16" idx="0"/>
            </p:cNvCxnSpPr>
            <p:nvPr/>
          </p:nvCxnSpPr>
          <p:spPr>
            <a:xfrm>
              <a:off x="6818313" y="4869160"/>
              <a:ext cx="0" cy="615321"/>
            </a:xfrm>
            <a:prstGeom prst="line">
              <a:avLst/>
            </a:prstGeom>
            <a:ln w="349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056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936613"/>
            <a:ext cx="3523809" cy="232380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6314" y="443981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Контакты с лабораторией 18: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114" y="1105241"/>
            <a:ext cx="8229600" cy="792088"/>
          </a:xfrm>
        </p:spPr>
        <p:txBody>
          <a:bodyPr anchor="t" anchorCtr="0"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проблем управления им. В.А. Трапезникова РАН г. Москва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ru-RU" sz="800" dirty="0"/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компьютерной графики №18 (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г.н.с., зав. лаб.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Толок А.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95536" y="6453336"/>
            <a:ext cx="6336704" cy="221109"/>
          </a:xfrm>
        </p:spPr>
        <p:txBody>
          <a:bodyPr/>
          <a:lstStyle/>
          <a:p>
            <a:r>
              <a:rPr lang="ru-RU" dirty="0"/>
              <a:t>© ФГАОУ ВО «МГТУ «СТАНКИН» / ИПТИ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28712" y="495501"/>
            <a:ext cx="7488832" cy="221109"/>
          </a:xfrm>
        </p:spPr>
        <p:txBody>
          <a:bodyPr/>
          <a:lstStyle/>
          <a:p>
            <a:r>
              <a:rPr lang="ru-RU" dirty="0"/>
              <a:t>ИНСТИТУТ ПРОИЗВОДСТВЕННЫХ ТЕХНОЛОГИЙ И ИНЖИНИРИНГА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664275"/>
            <a:ext cx="442392" cy="221109"/>
          </a:xfrm>
        </p:spPr>
        <p:txBody>
          <a:bodyPr/>
          <a:lstStyle/>
          <a:p>
            <a:fld id="{93625AA4-C689-466C-ACCC-780DA97B693A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2" y="1945245"/>
            <a:ext cx="5942857" cy="35904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329" y="4172774"/>
            <a:ext cx="4253671" cy="23956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5114" y="566000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адаптации графического пакета данных САГП (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PKK “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9778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13227</TotalTime>
  <Words>1109</Words>
  <Application>Microsoft Office PowerPoint</Application>
  <PresentationFormat>Экран (4:3)</PresentationFormat>
  <Paragraphs>237</Paragraphs>
  <Slides>16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Тема Office</vt:lpstr>
      <vt:lpstr>Acrobat Document</vt:lpstr>
      <vt:lpstr>2025</vt:lpstr>
      <vt:lpstr>Миссия</vt:lpstr>
      <vt:lpstr>Состав кафедры инженерной графики</vt:lpstr>
      <vt:lpstr>Основные направления читаемых дисциплин:</vt:lpstr>
      <vt:lpstr>Дополнительные дисциплины подготовки бакалавров и магистров по направлениям:</vt:lpstr>
      <vt:lpstr>Презентация PowerPoint</vt:lpstr>
      <vt:lpstr>Опыт работы НИР в МГТУ «СТАНКИН»:</vt:lpstr>
      <vt:lpstr>Контакты с внешними организациями:</vt:lpstr>
      <vt:lpstr>Контакты с лабораторией 18: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Levchenko</dc:creator>
  <cp:lastModifiedBy>Асадуллаева Екатерина Романовна</cp:lastModifiedBy>
  <cp:revision>621</cp:revision>
  <cp:lastPrinted>2025-04-23T10:08:00Z</cp:lastPrinted>
  <dcterms:created xsi:type="dcterms:W3CDTF">2014-09-10T18:54:30Z</dcterms:created>
  <dcterms:modified xsi:type="dcterms:W3CDTF">2025-04-23T13:40:18Z</dcterms:modified>
</cp:coreProperties>
</file>